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6690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544B686-5F77-4A65-9A0E-1A799F837FBA}">
  <a:tblStyle styleId="{0544B686-5F77-4A65-9A0E-1A799F837FB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90665" cy="4968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890665" cy="49688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3" name="Google Shape;103;p1: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0: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200"/>
              <a:buFont typeface="Times New Roman"/>
              <a:buNone/>
            </a:pPr>
            <a:r>
              <a:rPr b="1" i="0" lang="zh-TW" sz="1200" u="none" cap="none" strike="noStrike">
                <a:solidFill>
                  <a:srgbClr val="C00000"/>
                </a:solidFill>
                <a:latin typeface="Times New Roman"/>
                <a:ea typeface="Times New Roman"/>
                <a:cs typeface="Times New Roman"/>
                <a:sym typeface="Times New Roman"/>
              </a:rPr>
              <a:t>一般學生主要入學管道</a:t>
            </a:r>
            <a:endParaRPr b="0" i="0" sz="1200" u="none" cap="none" strike="noStrike">
              <a:solidFill>
                <a:srgbClr val="C0000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申請入學：</a:t>
            </a:r>
            <a:r>
              <a:rPr b="0" i="0" lang="zh-TW" sz="1200" u="none" cap="none" strike="noStrike">
                <a:solidFill>
                  <a:schemeClr val="dk1"/>
                </a:solidFill>
                <a:latin typeface="Arial"/>
                <a:ea typeface="Arial"/>
                <a:cs typeface="Arial"/>
                <a:sym typeface="Arial"/>
              </a:rPr>
              <a:t>強調適才適所，拔尖扶弱，參採學習程、多元表現或透過校系自辦甄試項目進行選才</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分發入學：</a:t>
            </a:r>
            <a:r>
              <a:rPr b="0" i="0" lang="zh-TW" sz="1200" u="none" cap="none" strike="noStrike">
                <a:solidFill>
                  <a:schemeClr val="dk1"/>
                </a:solidFill>
                <a:latin typeface="Arial"/>
                <a:ea typeface="Arial"/>
                <a:cs typeface="Arial"/>
                <a:sym typeface="Arial"/>
              </a:rPr>
              <a:t>強調簡單一致，僅採計入學考試成績，直接分發</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rgbClr val="002060"/>
              </a:buClr>
              <a:buSzPts val="1200"/>
              <a:buFont typeface="Times New Roman"/>
              <a:buNone/>
            </a:pPr>
            <a:r>
              <a:rPr b="1" i="0" lang="zh-TW" sz="1200" u="none" cap="none" strike="noStrike">
                <a:solidFill>
                  <a:srgbClr val="002060"/>
                </a:solidFill>
                <a:latin typeface="Times New Roman"/>
                <a:ea typeface="Times New Roman"/>
                <a:cs typeface="Times New Roman"/>
                <a:sym typeface="Times New Roman"/>
              </a:rPr>
              <a:t>政策性招生名額相對較少</a:t>
            </a:r>
            <a:endParaRPr b="0" i="0" sz="1200" u="none" cap="none" strike="noStrike">
              <a:solidFill>
                <a:srgbClr val="00206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繁星推薦：</a:t>
            </a:r>
            <a:r>
              <a:rPr b="0" i="0" lang="zh-TW" sz="1200" u="none" cap="none" strike="noStrike">
                <a:solidFill>
                  <a:schemeClr val="dk1"/>
                </a:solidFill>
                <a:latin typeface="Arial"/>
                <a:ea typeface="Arial"/>
                <a:cs typeface="Arial"/>
                <a:sym typeface="Arial"/>
              </a:rPr>
              <a:t>強調平衡區域、城鄉就學機會，推動就近入學高中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特殊選才：</a:t>
            </a:r>
            <a:r>
              <a:rPr b="0" i="0" lang="zh-TW" sz="1200" u="none" cap="none" strike="noStrike">
                <a:solidFill>
                  <a:schemeClr val="dk1"/>
                </a:solidFill>
                <a:latin typeface="Arial"/>
                <a:ea typeface="Arial"/>
                <a:cs typeface="Arial"/>
                <a:sym typeface="Arial"/>
              </a:rPr>
              <a:t>增進學生來源多樣，招收有特殊才能、經歷、成就的學生，並顧及弱勢與大學所在區域之在地學生</a:t>
            </a:r>
            <a:endParaRPr b="0" i="0" sz="1200" u="none" cap="none" strike="noStrike">
              <a:solidFill>
                <a:schemeClr val="dk1"/>
              </a:solidFill>
              <a:latin typeface="Arial"/>
              <a:ea typeface="Arial"/>
              <a:cs typeface="Arial"/>
              <a:sym typeface="Arial"/>
            </a:endParaRPr>
          </a:p>
        </p:txBody>
      </p:sp>
      <p:sp>
        <p:nvSpPr>
          <p:cNvPr id="328" name="Google Shape;328;p10: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29" name="Google Shape;329;p10: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1: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2000" u="none" cap="none" strike="noStrike">
                <a:solidFill>
                  <a:srgbClr val="C00000"/>
                </a:solidFill>
                <a:latin typeface="Arial"/>
                <a:ea typeface="Arial"/>
                <a:cs typeface="Arial"/>
                <a:sym typeface="Arial"/>
              </a:rPr>
              <a:t>學科能力測驗（Ｘ）</a:t>
            </a:r>
            <a:r>
              <a:rPr b="1" i="0" lang="zh-TW" sz="2000" u="none" cap="none" strike="noStrike">
                <a:solidFill>
                  <a:schemeClr val="dk1"/>
                </a:solidFill>
                <a:latin typeface="Arial"/>
                <a:ea typeface="Arial"/>
                <a:cs typeface="Arial"/>
                <a:sym typeface="Arial"/>
              </a:rPr>
              <a:t>評量基本核心能力，以部定必修為測驗範圍</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2000" u="none" cap="none" strike="noStrike">
                <a:solidFill>
                  <a:srgbClr val="C00000"/>
                </a:solidFill>
                <a:latin typeface="Arial"/>
                <a:ea typeface="Arial"/>
                <a:cs typeface="Arial"/>
                <a:sym typeface="Arial"/>
              </a:rPr>
              <a:t>分科測驗（Ｙ）</a:t>
            </a:r>
            <a:r>
              <a:rPr b="1" i="0" lang="zh-TW" sz="2000" u="none" cap="none" strike="noStrike">
                <a:solidFill>
                  <a:schemeClr val="dk1"/>
                </a:solidFill>
                <a:latin typeface="Arial"/>
                <a:ea typeface="Arial"/>
                <a:cs typeface="Arial"/>
                <a:sym typeface="Arial"/>
              </a:rPr>
              <a:t>評量關鍵學科能力，以部定必修及加深加廣選修為測驗範圍</a:t>
            </a:r>
            <a:endParaRPr b="1" i="0" sz="2000" u="none" cap="none" strike="noStrike">
              <a:solidFill>
                <a:schemeClr val="dk1"/>
              </a:solidFill>
              <a:latin typeface="Calibri"/>
              <a:ea typeface="Calibri"/>
              <a:cs typeface="Calibri"/>
              <a:sym typeface="Calibri"/>
            </a:endParaRPr>
          </a:p>
          <a:p>
            <a:pPr indent="-457128" lvl="1" marL="457200" marR="0" rtl="0" algn="just">
              <a:spcBef>
                <a:spcPts val="0"/>
              </a:spcBef>
              <a:spcAft>
                <a:spcPts val="0"/>
              </a:spcAft>
              <a:buNone/>
            </a:pPr>
            <a:r>
              <a:rPr b="1" i="0" lang="zh-TW" sz="2000" u="none" cap="none" strike="noStrike">
                <a:solidFill>
                  <a:srgbClr val="C00000"/>
                </a:solidFill>
                <a:latin typeface="Arial"/>
                <a:ea typeface="Arial"/>
                <a:cs typeface="Arial"/>
                <a:sym typeface="Arial"/>
              </a:rPr>
              <a:t>術科測驗 </a:t>
            </a:r>
            <a:r>
              <a:rPr b="1" i="0" lang="zh-TW" sz="2000" u="none" cap="none" strike="noStrike">
                <a:solidFill>
                  <a:srgbClr val="000000"/>
                </a:solidFill>
                <a:latin typeface="Arial"/>
                <a:ea typeface="Arial"/>
                <a:cs typeface="Arial"/>
                <a:sym typeface="Arial"/>
              </a:rPr>
              <a:t>  評量音樂／美術／體育專長</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rgbClr val="C00000"/>
                </a:solidFill>
                <a:latin typeface="Arial"/>
                <a:ea typeface="Arial"/>
                <a:cs typeface="Arial"/>
                <a:sym typeface="Arial"/>
              </a:rPr>
              <a:t>學生學習歷程（Ｐ</a:t>
            </a:r>
            <a:r>
              <a:rPr b="1" baseline="-25000" i="0" lang="zh-TW" sz="1200" u="none" cap="none" strike="noStrike">
                <a:solidFill>
                  <a:srgbClr val="C00000"/>
                </a:solidFill>
                <a:latin typeface="Arial"/>
                <a:ea typeface="Arial"/>
                <a:cs typeface="Arial"/>
                <a:sym typeface="Arial"/>
              </a:rPr>
              <a:t>１</a:t>
            </a:r>
            <a:r>
              <a:rPr b="1" i="0" lang="zh-TW" sz="1200" u="none" cap="none" strike="noStrike">
                <a:solidFill>
                  <a:srgbClr val="C00000"/>
                </a:solidFill>
                <a:latin typeface="Arial"/>
                <a:ea typeface="Arial"/>
                <a:cs typeface="Arial"/>
                <a:sym typeface="Arial"/>
              </a:rPr>
              <a:t>） </a:t>
            </a:r>
            <a:r>
              <a:rPr b="1" i="0" lang="zh-TW" sz="1200" u="none" cap="none" strike="noStrike">
                <a:solidFill>
                  <a:schemeClr val="dk1"/>
                </a:solidFill>
                <a:latin typeface="Arial"/>
                <a:ea typeface="Arial"/>
                <a:cs typeface="Arial"/>
                <a:sym typeface="Arial"/>
              </a:rPr>
              <a:t>學生基本資料、修課紀錄、課程學習成果、多元表現、自傳及學習計畫，及其他與學習歷程有關資料</a:t>
            </a:r>
            <a:endParaRPr b="1" i="0" sz="1200" u="none" cap="none" strike="noStrike">
              <a:solidFill>
                <a:schemeClr val="dk1"/>
              </a:solidFill>
              <a:latin typeface="Calibri"/>
              <a:ea typeface="Calibri"/>
              <a:cs typeface="Calibri"/>
              <a:sym typeface="Calibri"/>
            </a:endParaRPr>
          </a:p>
          <a:p>
            <a:pPr indent="0" lvl="1" marL="0" marR="0" rtl="0" algn="just">
              <a:spcBef>
                <a:spcPts val="0"/>
              </a:spcBef>
              <a:spcAft>
                <a:spcPts val="0"/>
              </a:spcAft>
              <a:buNone/>
            </a:pPr>
            <a:r>
              <a:rPr b="1" i="0" lang="zh-TW" sz="2000" u="none" cap="none" strike="noStrike">
                <a:solidFill>
                  <a:srgbClr val="C00000"/>
                </a:solidFill>
                <a:latin typeface="Arial"/>
                <a:ea typeface="Arial"/>
                <a:cs typeface="Arial"/>
                <a:sym typeface="Arial"/>
              </a:rPr>
              <a:t>校系自辦甄試項目（Ｐ</a:t>
            </a:r>
            <a:r>
              <a:rPr b="1" baseline="-25000" i="0" lang="zh-TW" sz="2000" u="none" cap="none" strike="noStrike">
                <a:solidFill>
                  <a:srgbClr val="C00000"/>
                </a:solidFill>
                <a:latin typeface="Arial"/>
                <a:ea typeface="Arial"/>
                <a:cs typeface="Arial"/>
                <a:sym typeface="Arial"/>
              </a:rPr>
              <a:t>２</a:t>
            </a:r>
            <a:r>
              <a:rPr b="1" i="0" lang="zh-TW" sz="2000" u="none" cap="none" strike="noStrike">
                <a:solidFill>
                  <a:srgbClr val="C00000"/>
                </a:solidFill>
                <a:latin typeface="Arial"/>
                <a:ea typeface="Arial"/>
                <a:cs typeface="Arial"/>
                <a:sym typeface="Arial"/>
              </a:rPr>
              <a:t>）</a:t>
            </a:r>
            <a:r>
              <a:rPr b="1" i="0" lang="zh-TW" sz="2000" u="none" cap="none" strike="noStrike">
                <a:solidFill>
                  <a:srgbClr val="000000"/>
                </a:solidFill>
                <a:latin typeface="Times New Roman"/>
                <a:ea typeface="Times New Roman"/>
                <a:cs typeface="Times New Roman"/>
                <a:sym typeface="Times New Roman"/>
              </a:rPr>
              <a:t>面試、筆試 、實作 、其他</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1" name="Google Shape;341;p11: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42" name="Google Shape;342;p11: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12: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2" name="Google Shape;362;p1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3: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90" name="Google Shape;390;p1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1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4: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9" name="Google Shape;399;p14: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00" name="Google Shape;400;p14: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8" name="Google Shape;418;p1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1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6: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1" i="0" lang="zh-TW" sz="1200" u="none" cap="none" strike="noStrike">
                <a:solidFill>
                  <a:srgbClr val="000000"/>
                </a:solidFill>
                <a:latin typeface="Times New Roman"/>
                <a:ea typeface="Times New Roman"/>
                <a:cs typeface="Times New Roman"/>
                <a:sym typeface="Times New Roman"/>
              </a:rPr>
              <a:t>X與Y考試，成績表示皆採級分制，避免因各科性質不同，滿分不同，直接相加比較時對部分考生不利，並避免分分計較。</a:t>
            </a:r>
            <a:endParaRPr b="1"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200"/>
              <a:buFont typeface="Times New Roman"/>
              <a:buNone/>
            </a:pPr>
            <a:r>
              <a:rPr b="1" i="0" lang="zh-TW" sz="1200" u="none" cap="none" strike="noStrike">
                <a:solidFill>
                  <a:srgbClr val="000000"/>
                </a:solidFill>
                <a:latin typeface="Times New Roman"/>
                <a:ea typeface="Times New Roman"/>
                <a:cs typeface="Times New Roman"/>
                <a:sym typeface="Times New Roman"/>
              </a:rPr>
              <a:t>X使用於申請入學時採用較粗之級分（各科最高為15級分），使用於分發入學時，改採與Y相同之較細級分數（各科最高為45級分）。</a:t>
            </a:r>
            <a:endParaRPr b="0" i="0" sz="1200" u="none" cap="none" strike="noStrike">
              <a:solidFill>
                <a:schemeClr val="dk1"/>
              </a:solidFill>
              <a:latin typeface="Calibri"/>
              <a:ea typeface="Calibri"/>
              <a:cs typeface="Calibri"/>
              <a:sym typeface="Calibri"/>
            </a:endParaRPr>
          </a:p>
        </p:txBody>
      </p:sp>
      <p:sp>
        <p:nvSpPr>
          <p:cNvPr id="437" name="Google Shape;437;p16: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38" name="Google Shape;438;p16: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7: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365068" lvl="1" marL="457200" marR="0" rtl="0" algn="l">
              <a:lnSpc>
                <a:spcPct val="104000"/>
              </a:lnSpc>
              <a:spcBef>
                <a:spcPts val="0"/>
              </a:spcBef>
              <a:spcAft>
                <a:spcPts val="0"/>
              </a:spcAft>
              <a:buNone/>
            </a:pPr>
            <a:r>
              <a:rPr b="1" i="0" lang="zh-TW" sz="1600" u="none" cap="none" strike="noStrike">
                <a:solidFill>
                  <a:srgbClr val="C00000"/>
                </a:solidFill>
                <a:latin typeface="Times New Roman"/>
                <a:ea typeface="Times New Roman"/>
                <a:cs typeface="Times New Roman"/>
                <a:sym typeface="Times New Roman"/>
              </a:rPr>
              <a:t>修課紀錄：</a:t>
            </a:r>
            <a:r>
              <a:rPr b="1" i="0" lang="zh-TW" sz="1600" u="none" cap="none" strike="noStrike">
                <a:solidFill>
                  <a:srgbClr val="000000"/>
                </a:solidFill>
                <a:latin typeface="Times New Roman"/>
                <a:ea typeface="Times New Roman"/>
                <a:cs typeface="Times New Roman"/>
                <a:sym typeface="Times New Roman"/>
              </a:rPr>
              <a:t>修課學分、修課成績等修課情形。</a:t>
            </a:r>
            <a:endParaRPr b="1" i="0" sz="1600" u="none" cap="none" strike="noStrike">
              <a:solidFill>
                <a:srgbClr val="E36C0A"/>
              </a:solidFill>
              <a:latin typeface="Times New Roman"/>
              <a:ea typeface="Times New Roman"/>
              <a:cs typeface="Times New Roman"/>
              <a:sym typeface="Times New Roman"/>
            </a:endParaRPr>
          </a:p>
          <a:p>
            <a:pPr indent="-365068" lvl="1" marL="457200" marR="0" rtl="0" algn="l">
              <a:lnSpc>
                <a:spcPct val="104000"/>
              </a:lnSpc>
              <a:spcBef>
                <a:spcPts val="0"/>
              </a:spcBef>
              <a:spcAft>
                <a:spcPts val="0"/>
              </a:spcAft>
              <a:buNone/>
            </a:pPr>
            <a:r>
              <a:rPr b="1" i="0" lang="zh-TW" sz="1600" u="none" cap="none" strike="noStrike">
                <a:solidFill>
                  <a:srgbClr val="E36C0A"/>
                </a:solidFill>
                <a:latin typeface="Times New Roman"/>
                <a:ea typeface="Times New Roman"/>
                <a:cs typeface="Times New Roman"/>
                <a:sym typeface="Times New Roman"/>
              </a:rPr>
              <a:t>自傳</a:t>
            </a:r>
            <a:r>
              <a:rPr b="1" i="0" lang="zh-TW" sz="1600" u="none" cap="none" strike="noStrike">
                <a:solidFill>
                  <a:srgbClr val="C00000"/>
                </a:solidFill>
                <a:latin typeface="Times New Roman"/>
                <a:ea typeface="Times New Roman"/>
                <a:cs typeface="Times New Roman"/>
                <a:sym typeface="Times New Roman"/>
              </a:rPr>
              <a:t>：</a:t>
            </a:r>
            <a:r>
              <a:rPr b="1" i="0" lang="zh-TW" sz="1600" u="none" cap="none" strike="noStrike">
                <a:solidFill>
                  <a:schemeClr val="dk1"/>
                </a:solidFill>
                <a:latin typeface="Times New Roman"/>
                <a:ea typeface="Times New Roman"/>
                <a:cs typeface="Times New Roman"/>
                <a:sym typeface="Times New Roman"/>
              </a:rPr>
              <a:t>自傳（可含學習計畫）可上傳數個檔案。</a:t>
            </a:r>
            <a:endParaRPr/>
          </a:p>
          <a:p>
            <a:pPr indent="-534905" lvl="1" marL="626965" marR="0" rtl="0" algn="l">
              <a:lnSpc>
                <a:spcPct val="100000"/>
              </a:lnSpc>
              <a:spcBef>
                <a:spcPts val="0"/>
              </a:spcBef>
              <a:spcAft>
                <a:spcPts val="0"/>
              </a:spcAft>
              <a:buClr>
                <a:schemeClr val="dk1"/>
              </a:buClr>
              <a:buSzPts val="1600"/>
              <a:buFont typeface="Times New Roman"/>
              <a:buNone/>
            </a:pPr>
            <a:r>
              <a:rPr b="1" i="0" lang="zh-TW" sz="1600" u="none" cap="none" strike="noStrike">
                <a:solidFill>
                  <a:schemeClr val="dk1"/>
                </a:solidFill>
                <a:latin typeface="Times New Roman"/>
                <a:ea typeface="Times New Roman"/>
                <a:cs typeface="Times New Roman"/>
                <a:sym typeface="Times New Roman"/>
              </a:rPr>
              <a:t>課程學習成果</a:t>
            </a:r>
            <a:r>
              <a:rPr b="1" i="0" lang="zh-TW" sz="1600" u="none" cap="none" strike="noStrike">
                <a:solidFill>
                  <a:srgbClr val="C00000"/>
                </a:solidFill>
                <a:latin typeface="Times New Roman"/>
                <a:ea typeface="Times New Roman"/>
                <a:cs typeface="Times New Roman"/>
                <a:sym typeface="Times New Roman"/>
              </a:rPr>
              <a:t>：</a:t>
            </a:r>
            <a:r>
              <a:rPr b="1" i="0" lang="zh-TW" sz="1600" u="none" cap="none" strike="noStrike">
                <a:solidFill>
                  <a:schemeClr val="dk1"/>
                </a:solidFill>
                <a:latin typeface="Times New Roman"/>
                <a:ea typeface="Times New Roman"/>
                <a:cs typeface="Times New Roman"/>
                <a:sym typeface="Times New Roman"/>
              </a:rPr>
              <a:t>如實作作品、書面報告…等學生於每學期課程結束一定期間內，得上傳至多3份（需任課教師認證）。學生於申請入學時，大學各科系得採計至多3份學習成果。</a:t>
            </a:r>
            <a:endParaRPr/>
          </a:p>
          <a:p>
            <a:pPr indent="-534905" lvl="1" marL="626965" marR="0" rtl="0" algn="l">
              <a:lnSpc>
                <a:spcPct val="104000"/>
              </a:lnSpc>
              <a:spcBef>
                <a:spcPts val="0"/>
              </a:spcBef>
              <a:spcAft>
                <a:spcPts val="0"/>
              </a:spcAft>
              <a:buClr>
                <a:schemeClr val="dk1"/>
              </a:buClr>
              <a:buSzPts val="1600"/>
              <a:buFont typeface="Times New Roman"/>
              <a:buNone/>
            </a:pPr>
            <a:r>
              <a:rPr b="1" i="0" lang="zh-TW" sz="1600" u="none" cap="none" strike="noStrike">
                <a:solidFill>
                  <a:schemeClr val="dk1"/>
                </a:solidFill>
                <a:latin typeface="Times New Roman"/>
                <a:ea typeface="Times New Roman"/>
                <a:cs typeface="Times New Roman"/>
                <a:sym typeface="Times New Roman"/>
              </a:rPr>
              <a:t>多元表現：多元表現如校內外活動、志工服務、競賽成果、幹部經歷、檢定證照等。學生於申請入學時，得上傳「代表性資料」至多10項及字數合計至多800字、圖片至多3張之綜整心得一份。</a:t>
            </a:r>
            <a:endParaRPr/>
          </a:p>
        </p:txBody>
      </p:sp>
      <p:sp>
        <p:nvSpPr>
          <p:cNvPr id="456" name="Google Shape;456;p17: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457" name="Google Shape;457;p17: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rgbClr val="000000"/>
                </a:solidFill>
                <a:latin typeface="Calibri"/>
                <a:ea typeface="Calibri"/>
                <a:cs typeface="Calibri"/>
                <a:sym typeface="Calibri"/>
              </a:rPr>
              <a:t>2017/8/16</a:t>
            </a:r>
            <a:endParaRPr sz="120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1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18: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342847" lvl="0" marL="342847" marR="0" rtl="0" algn="l">
              <a:lnSpc>
                <a:spcPct val="110000"/>
              </a:lnSpc>
              <a:spcBef>
                <a:spcPts val="0"/>
              </a:spcBef>
              <a:spcAft>
                <a:spcPts val="0"/>
              </a:spcAft>
              <a:buClr>
                <a:srgbClr val="C00000"/>
              </a:buClr>
              <a:buSzPts val="1200"/>
              <a:buFont typeface="Noto Sans Symbols"/>
              <a:buChar char="●"/>
            </a:pPr>
            <a:r>
              <a:rPr b="1" i="0" lang="zh-TW" sz="1200" u="none" cap="none" strike="noStrike">
                <a:solidFill>
                  <a:srgbClr val="C00000"/>
                </a:solidFill>
                <a:latin typeface="Times New Roman"/>
                <a:ea typeface="Times New Roman"/>
                <a:cs typeface="Times New Roman"/>
                <a:sym typeface="Times New Roman"/>
              </a:rPr>
              <a:t>規劃考量：</a:t>
            </a:r>
            <a:endParaRPr b="1" i="0" sz="1200" u="none" cap="none" strike="noStrike">
              <a:solidFill>
                <a:srgbClr val="C00000"/>
              </a:solidFill>
              <a:latin typeface="Times New Roman"/>
              <a:ea typeface="Times New Roman"/>
              <a:cs typeface="Times New Roman"/>
              <a:sym typeface="Times New Roman"/>
            </a:endParaRPr>
          </a:p>
          <a:p>
            <a:pPr indent="-260310" lvl="0" marL="534905" marR="0" rtl="0" algn="l">
              <a:lnSpc>
                <a:spcPct val="110000"/>
              </a:lnSpc>
              <a:spcBef>
                <a:spcPts val="600"/>
              </a:spcBef>
              <a:spcAft>
                <a:spcPts val="0"/>
              </a:spcAft>
              <a:buClr>
                <a:schemeClr val="dk1"/>
              </a:buClr>
              <a:buSzPts val="1200"/>
              <a:buFont typeface="Calibri"/>
              <a:buAutoNum type="arabicPeriod"/>
            </a:pPr>
            <a:r>
              <a:rPr b="1" i="0" lang="zh-TW" sz="1200" u="none" cap="none" strike="noStrike">
                <a:solidFill>
                  <a:schemeClr val="dk1"/>
                </a:solidFill>
                <a:latin typeface="Times New Roman"/>
                <a:ea typeface="Times New Roman"/>
                <a:cs typeface="Times New Roman"/>
                <a:sym typeface="Times New Roman"/>
              </a:rPr>
              <a:t>降低招生作業對高中教學之影響：招生作業於高三課程結束後進行，學生可完整學習高三課程。</a:t>
            </a:r>
            <a:endParaRPr b="1" i="0" sz="1200" u="none" cap="none" strike="noStrike">
              <a:solidFill>
                <a:schemeClr val="dk1"/>
              </a:solidFill>
              <a:latin typeface="Times New Roman"/>
              <a:ea typeface="Times New Roman"/>
              <a:cs typeface="Times New Roman"/>
              <a:sym typeface="Times New Roman"/>
            </a:endParaRPr>
          </a:p>
          <a:p>
            <a:pPr indent="-260310" lvl="0" marL="534905" marR="0" rtl="0" algn="l">
              <a:lnSpc>
                <a:spcPct val="110000"/>
              </a:lnSpc>
              <a:spcBef>
                <a:spcPts val="600"/>
              </a:spcBef>
              <a:spcAft>
                <a:spcPts val="0"/>
              </a:spcAft>
              <a:buClr>
                <a:schemeClr val="dk1"/>
              </a:buClr>
              <a:buSzPts val="1200"/>
              <a:buFont typeface="Calibri"/>
              <a:buAutoNum type="arabicPeriod"/>
            </a:pPr>
            <a:r>
              <a:rPr b="1" i="0" lang="zh-TW" sz="1200" u="none" cap="none" strike="noStrike">
                <a:solidFill>
                  <a:schemeClr val="dk1"/>
                </a:solidFill>
                <a:latin typeface="Times New Roman"/>
                <a:ea typeface="Times New Roman"/>
                <a:cs typeface="Times New Roman"/>
                <a:sym typeface="Times New Roman"/>
              </a:rPr>
              <a:t>提高學生自主學習機會：學生高三下不受X考試壓力，仍可依志向與未來進路規劃選修各類課程。</a:t>
            </a:r>
            <a:endParaRPr b="1" i="0" sz="1200" u="none" cap="none" strike="noStrike">
              <a:solidFill>
                <a:schemeClr val="dk1"/>
              </a:solidFill>
              <a:latin typeface="Times New Roman"/>
              <a:ea typeface="Times New Roman"/>
              <a:cs typeface="Times New Roman"/>
              <a:sym typeface="Times New Roman"/>
            </a:endParaRPr>
          </a:p>
          <a:p>
            <a:pPr indent="-260310" lvl="0" marL="534905" marR="0" rtl="0" algn="l">
              <a:lnSpc>
                <a:spcPct val="110000"/>
              </a:lnSpc>
              <a:spcBef>
                <a:spcPts val="600"/>
              </a:spcBef>
              <a:spcAft>
                <a:spcPts val="0"/>
              </a:spcAft>
              <a:buClr>
                <a:schemeClr val="dk1"/>
              </a:buClr>
              <a:buSzPts val="1200"/>
              <a:buFont typeface="Calibri"/>
              <a:buAutoNum type="arabicPeriod"/>
            </a:pPr>
            <a:r>
              <a:rPr b="1" i="0" lang="zh-TW" sz="1200" u="none" cap="none" strike="noStrike">
                <a:solidFill>
                  <a:schemeClr val="dk1"/>
                </a:solidFill>
                <a:latin typeface="Times New Roman"/>
                <a:ea typeface="Times New Roman"/>
                <a:cs typeface="Times New Roman"/>
                <a:sym typeface="Times New Roman"/>
              </a:rPr>
              <a:t>分散考生升學壓力：各管道依序作業，學生可有選擇性的升學機會。</a:t>
            </a:r>
            <a:endParaRPr b="1" i="0" sz="1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0" name="Google Shape;500;p18: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01" name="Google Shape;501;p18: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1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9: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5" name="Google Shape;525;p19: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09" name="Google Shape;109;p2: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0: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4" name="Google Shape;534;p20: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21: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365068" lvl="1" marL="457200" marR="0" rtl="0" algn="l">
              <a:lnSpc>
                <a:spcPct val="104000"/>
              </a:lnSpc>
              <a:spcBef>
                <a:spcPts val="0"/>
              </a:spcBef>
              <a:spcAft>
                <a:spcPts val="0"/>
              </a:spcAft>
              <a:buNone/>
            </a:pPr>
            <a:r>
              <a:rPr b="1" i="0" lang="zh-TW" sz="1600" u="none" cap="none" strike="noStrike">
                <a:solidFill>
                  <a:srgbClr val="C00000"/>
                </a:solidFill>
                <a:latin typeface="Times New Roman"/>
                <a:ea typeface="Times New Roman"/>
                <a:cs typeface="Times New Roman"/>
                <a:sym typeface="Times New Roman"/>
              </a:rPr>
              <a:t>修課紀錄：</a:t>
            </a:r>
            <a:r>
              <a:rPr b="1" i="0" lang="zh-TW" sz="1600" u="none" cap="none" strike="noStrike">
                <a:solidFill>
                  <a:srgbClr val="000000"/>
                </a:solidFill>
                <a:latin typeface="Times New Roman"/>
                <a:ea typeface="Times New Roman"/>
                <a:cs typeface="Times New Roman"/>
                <a:sym typeface="Times New Roman"/>
              </a:rPr>
              <a:t>修課學分、修課成績等修課情形。</a:t>
            </a:r>
            <a:endParaRPr b="1" i="0" sz="1600" u="none" cap="none" strike="noStrike">
              <a:solidFill>
                <a:srgbClr val="E36C0A"/>
              </a:solidFill>
              <a:latin typeface="Times New Roman"/>
              <a:ea typeface="Times New Roman"/>
              <a:cs typeface="Times New Roman"/>
              <a:sym typeface="Times New Roman"/>
            </a:endParaRPr>
          </a:p>
          <a:p>
            <a:pPr indent="-365068" lvl="1" marL="457200" marR="0" rtl="0" algn="l">
              <a:lnSpc>
                <a:spcPct val="104000"/>
              </a:lnSpc>
              <a:spcBef>
                <a:spcPts val="0"/>
              </a:spcBef>
              <a:spcAft>
                <a:spcPts val="0"/>
              </a:spcAft>
              <a:buNone/>
            </a:pPr>
            <a:r>
              <a:rPr b="1" i="0" lang="zh-TW" sz="1600" u="none" cap="none" strike="noStrike">
                <a:solidFill>
                  <a:srgbClr val="E36C0A"/>
                </a:solidFill>
                <a:latin typeface="Times New Roman"/>
                <a:ea typeface="Times New Roman"/>
                <a:cs typeface="Times New Roman"/>
                <a:sym typeface="Times New Roman"/>
              </a:rPr>
              <a:t>自傳</a:t>
            </a:r>
            <a:r>
              <a:rPr b="1" i="0" lang="zh-TW" sz="1600" u="none" cap="none" strike="noStrike">
                <a:solidFill>
                  <a:srgbClr val="C00000"/>
                </a:solidFill>
                <a:latin typeface="Times New Roman"/>
                <a:ea typeface="Times New Roman"/>
                <a:cs typeface="Times New Roman"/>
                <a:sym typeface="Times New Roman"/>
              </a:rPr>
              <a:t>：</a:t>
            </a:r>
            <a:r>
              <a:rPr b="1" i="0" lang="zh-TW" sz="1600" u="none" cap="none" strike="noStrike">
                <a:solidFill>
                  <a:schemeClr val="dk1"/>
                </a:solidFill>
                <a:latin typeface="Times New Roman"/>
                <a:ea typeface="Times New Roman"/>
                <a:cs typeface="Times New Roman"/>
                <a:sym typeface="Times New Roman"/>
              </a:rPr>
              <a:t>自傳（可含學習計畫）可上傳數個檔案。</a:t>
            </a:r>
            <a:endParaRPr/>
          </a:p>
          <a:p>
            <a:pPr indent="-534905" lvl="1" marL="626965" marR="0" rtl="0" algn="l">
              <a:lnSpc>
                <a:spcPct val="100000"/>
              </a:lnSpc>
              <a:spcBef>
                <a:spcPts val="0"/>
              </a:spcBef>
              <a:spcAft>
                <a:spcPts val="0"/>
              </a:spcAft>
              <a:buClr>
                <a:schemeClr val="dk1"/>
              </a:buClr>
              <a:buSzPts val="1600"/>
              <a:buFont typeface="Times New Roman"/>
              <a:buNone/>
            </a:pPr>
            <a:r>
              <a:rPr b="1" i="0" lang="zh-TW" sz="1600" u="none" cap="none" strike="noStrike">
                <a:solidFill>
                  <a:schemeClr val="dk1"/>
                </a:solidFill>
                <a:latin typeface="Times New Roman"/>
                <a:ea typeface="Times New Roman"/>
                <a:cs typeface="Times New Roman"/>
                <a:sym typeface="Times New Roman"/>
              </a:rPr>
              <a:t>課程學習成果</a:t>
            </a:r>
            <a:r>
              <a:rPr b="1" i="0" lang="zh-TW" sz="1600" u="none" cap="none" strike="noStrike">
                <a:solidFill>
                  <a:srgbClr val="C00000"/>
                </a:solidFill>
                <a:latin typeface="Times New Roman"/>
                <a:ea typeface="Times New Roman"/>
                <a:cs typeface="Times New Roman"/>
                <a:sym typeface="Times New Roman"/>
              </a:rPr>
              <a:t>：</a:t>
            </a:r>
            <a:r>
              <a:rPr b="1" i="0" lang="zh-TW" sz="1600" u="none" cap="none" strike="noStrike">
                <a:solidFill>
                  <a:schemeClr val="dk1"/>
                </a:solidFill>
                <a:latin typeface="Times New Roman"/>
                <a:ea typeface="Times New Roman"/>
                <a:cs typeface="Times New Roman"/>
                <a:sym typeface="Times New Roman"/>
              </a:rPr>
              <a:t>如實作作品、書面報告…等學生於每學期課程結束一定期間內，得上傳至多3份（需任課教師認證）。學生於申請入學時，大學各科系得採計至多3份學習成果。</a:t>
            </a:r>
            <a:endParaRPr/>
          </a:p>
          <a:p>
            <a:pPr indent="-534905" lvl="1" marL="626965" marR="0" rtl="0" algn="l">
              <a:lnSpc>
                <a:spcPct val="104000"/>
              </a:lnSpc>
              <a:spcBef>
                <a:spcPts val="0"/>
              </a:spcBef>
              <a:spcAft>
                <a:spcPts val="0"/>
              </a:spcAft>
              <a:buClr>
                <a:schemeClr val="dk1"/>
              </a:buClr>
              <a:buSzPts val="1600"/>
              <a:buFont typeface="Times New Roman"/>
              <a:buNone/>
            </a:pPr>
            <a:r>
              <a:rPr b="1" i="0" lang="zh-TW" sz="1600" u="none" cap="none" strike="noStrike">
                <a:solidFill>
                  <a:schemeClr val="dk1"/>
                </a:solidFill>
                <a:latin typeface="Times New Roman"/>
                <a:ea typeface="Times New Roman"/>
                <a:cs typeface="Times New Roman"/>
                <a:sym typeface="Times New Roman"/>
              </a:rPr>
              <a:t>多元表現：多元表現如校內外活動、志工服務、競賽成果、幹部經歷、檢定證照等。學生於申請入學時，得上傳「代表性資料」至多10項及字數合計至多800字、圖片至多3張之綜整心得一份。</a:t>
            </a:r>
            <a:endParaRPr/>
          </a:p>
        </p:txBody>
      </p:sp>
      <p:sp>
        <p:nvSpPr>
          <p:cNvPr id="543" name="Google Shape;543;p21: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544" name="Google Shape;544;p21: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rgbClr val="000000"/>
                </a:solidFill>
                <a:latin typeface="Calibri"/>
                <a:ea typeface="Calibri"/>
                <a:cs typeface="Calibri"/>
                <a:sym typeface="Calibri"/>
              </a:rPr>
              <a:t>2017/8/16</a:t>
            </a:r>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2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2: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0" name="Google Shape;600;p22: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p2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3: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8" name="Google Shape;608;p23: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2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4: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16" name="Google Shape;616;p24: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p2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25: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45" name="Google Shape;645;p25: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646" name="Google Shape;646;p25: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2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26: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55" name="Google Shape;655;p26: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656" name="Google Shape;656;p26: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2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27: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111個人申請檢定、篩選、採計須於相同之學測考科4科中擇定使用，即一校系至多僅能使用學測4科</a:t>
            </a:r>
            <a:endParaRPr b="0" i="0" sz="1200" u="none" cap="none" strike="noStrike">
              <a:solidFill>
                <a:schemeClr val="dk1"/>
              </a:solidFill>
              <a:latin typeface="Calibri"/>
              <a:ea typeface="Calibri"/>
              <a:cs typeface="Calibri"/>
              <a:sym typeface="Calibri"/>
            </a:endParaRPr>
          </a:p>
        </p:txBody>
      </p:sp>
      <p:sp>
        <p:nvSpPr>
          <p:cNvPr id="720" name="Google Shape;720;p27: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721" name="Google Shape;721;p27: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Google Shape;767;p28: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68" name="Google Shape;768;p2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29: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96" name="Google Shape;796;p2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p:txBody>
      </p:sp>
      <p:sp>
        <p:nvSpPr>
          <p:cNvPr id="120" name="Google Shape;120;p3: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Google Shape;836;p30: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37" name="Google Shape;837;p3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p3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p31: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9" name="Google Shape;879;p31: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880" name="Google Shape;880;p31: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rgbClr val="000000"/>
                </a:solidFill>
                <a:latin typeface="Calibri"/>
                <a:ea typeface="Calibri"/>
                <a:cs typeface="Calibri"/>
                <a:sym typeface="Calibri"/>
              </a:rPr>
              <a:t>2017/8/16</a:t>
            </a:r>
            <a:endParaRPr sz="1200">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p3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32: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89" name="Google Shape;889;p32: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890" name="Google Shape;890;p32: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3" name="Shape 903"/>
        <p:cNvGrpSpPr/>
        <p:nvPr/>
      </p:nvGrpSpPr>
      <p:grpSpPr>
        <a:xfrm>
          <a:off x="0" y="0"/>
          <a:ext cx="0" cy="0"/>
          <a:chOff x="0" y="0"/>
          <a:chExt cx="0" cy="0"/>
        </a:xfrm>
      </p:grpSpPr>
      <p:sp>
        <p:nvSpPr>
          <p:cNvPr id="904" name="Google Shape;904;p3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33: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Arial"/>
                <a:ea typeface="Arial"/>
                <a:cs typeface="Arial"/>
                <a:sym typeface="Arial"/>
              </a:rPr>
              <a:t>試辦申請入學第一階段加入學習歷程資料，以招生分組方式進行，招生名額為每校系至多3名，全國至多50名</a:t>
            </a:r>
            <a:endParaRPr/>
          </a:p>
          <a:p>
            <a:pPr indent="0" lvl="0" marL="0" marR="0" rtl="0" algn="l">
              <a:spcBef>
                <a:spcPts val="0"/>
              </a:spcBef>
              <a:spcAft>
                <a:spcPts val="0"/>
              </a:spcAft>
              <a:buNone/>
            </a:pPr>
            <a:r>
              <a:rPr b="0" i="0" lang="zh-TW" sz="1200" u="none" cap="none" strike="noStrike">
                <a:solidFill>
                  <a:schemeClr val="dk1"/>
                </a:solidFill>
                <a:latin typeface="Arial"/>
                <a:ea typeface="Arial"/>
                <a:cs typeface="Arial"/>
                <a:sym typeface="Arial"/>
              </a:rPr>
              <a:t>使用項目為：大學程式設計先修檢測（APCS）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6" name="Google Shape;906;p33: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907" name="Google Shape;907;p33: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rgbClr val="000000"/>
                </a:solidFill>
                <a:latin typeface="Calibri"/>
                <a:ea typeface="Calibri"/>
                <a:cs typeface="Calibri"/>
                <a:sym typeface="Calibri"/>
              </a:rPr>
              <a:t>2017/8/16</a:t>
            </a:r>
            <a:endParaRPr sz="1200">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p34: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18" name="Google Shape;918;p3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3" name="Shape 933"/>
        <p:cNvGrpSpPr/>
        <p:nvPr/>
      </p:nvGrpSpPr>
      <p:grpSpPr>
        <a:xfrm>
          <a:off x="0" y="0"/>
          <a:ext cx="0" cy="0"/>
          <a:chOff x="0" y="0"/>
          <a:chExt cx="0" cy="0"/>
        </a:xfrm>
      </p:grpSpPr>
      <p:sp>
        <p:nvSpPr>
          <p:cNvPr id="934" name="Google Shape;934;p35: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35" name="Google Shape;935;p3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1" name="Shape 971"/>
        <p:cNvGrpSpPr/>
        <p:nvPr/>
      </p:nvGrpSpPr>
      <p:grpSpPr>
        <a:xfrm>
          <a:off x="0" y="0"/>
          <a:ext cx="0" cy="0"/>
          <a:chOff x="0" y="0"/>
          <a:chExt cx="0" cy="0"/>
        </a:xfrm>
      </p:grpSpPr>
      <p:sp>
        <p:nvSpPr>
          <p:cNvPr id="972" name="Google Shape;972;p36: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73" name="Google Shape;973;p3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0" name="Shape 980"/>
        <p:cNvGrpSpPr/>
        <p:nvPr/>
      </p:nvGrpSpPr>
      <p:grpSpPr>
        <a:xfrm>
          <a:off x="0" y="0"/>
          <a:ext cx="0" cy="0"/>
          <a:chOff x="0" y="0"/>
          <a:chExt cx="0" cy="0"/>
        </a:xfrm>
      </p:grpSpPr>
      <p:sp>
        <p:nvSpPr>
          <p:cNvPr id="981" name="Google Shape;981;p37: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82" name="Google Shape;982;p3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6" name="Shape 986"/>
        <p:cNvGrpSpPr/>
        <p:nvPr/>
      </p:nvGrpSpPr>
      <p:grpSpPr>
        <a:xfrm>
          <a:off x="0" y="0"/>
          <a:ext cx="0" cy="0"/>
          <a:chOff x="0" y="0"/>
          <a:chExt cx="0" cy="0"/>
        </a:xfrm>
      </p:grpSpPr>
      <p:sp>
        <p:nvSpPr>
          <p:cNvPr id="987" name="Google Shape;987;p38: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88" name="Google Shape;988;p3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4" name="Shape 994"/>
        <p:cNvGrpSpPr/>
        <p:nvPr/>
      </p:nvGrpSpPr>
      <p:grpSpPr>
        <a:xfrm>
          <a:off x="0" y="0"/>
          <a:ext cx="0" cy="0"/>
          <a:chOff x="0" y="0"/>
          <a:chExt cx="0" cy="0"/>
        </a:xfrm>
      </p:grpSpPr>
      <p:sp>
        <p:nvSpPr>
          <p:cNvPr id="995" name="Google Shape;995;p3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p39: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7" name="Google Shape;997;p39: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998" name="Google Shape;998;p39: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0" name="Google Shape;140;p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4" name="Google Shape;164;p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調整內涵：</a:t>
            </a:r>
            <a:endParaRPr b="0" i="0" sz="1200" u="none" cap="none" strike="noStrike">
              <a:solidFill>
                <a:schemeClr val="dk1"/>
              </a:solidFill>
              <a:latin typeface="Calibri"/>
              <a:ea typeface="Calibri"/>
              <a:cs typeface="Calibri"/>
              <a:sym typeface="Calibri"/>
            </a:endParaRPr>
          </a:p>
          <a:p>
            <a:pPr indent="-173011" lvl="0" marL="173011" marR="0" rtl="0" algn="l">
              <a:lnSpc>
                <a:spcPct val="110000"/>
              </a:lnSpc>
              <a:spcBef>
                <a:spcPts val="900"/>
              </a:spcBef>
              <a:spcAft>
                <a:spcPts val="0"/>
              </a:spcAft>
              <a:buClr>
                <a:srgbClr val="C00000"/>
              </a:buClr>
              <a:buSzPts val="1200"/>
              <a:buFont typeface="Arial"/>
              <a:buChar char="•"/>
            </a:pPr>
            <a:r>
              <a:rPr b="1" i="0" lang="zh-TW" sz="1200" u="none" cap="none" strike="noStrike">
                <a:solidFill>
                  <a:srgbClr val="C00000"/>
                </a:solidFill>
                <a:latin typeface="Times New Roman"/>
                <a:ea typeface="Times New Roman"/>
                <a:cs typeface="Times New Roman"/>
                <a:sym typeface="Times New Roman"/>
              </a:rPr>
              <a:t>學測與指考國文</a:t>
            </a:r>
            <a:r>
              <a:rPr b="1" i="0" lang="zh-TW" sz="1200" u="none" cap="none" strike="noStrike">
                <a:solidFill>
                  <a:schemeClr val="dk1"/>
                </a:solidFill>
                <a:latin typeface="Times New Roman"/>
                <a:ea typeface="Times New Roman"/>
                <a:cs typeface="Times New Roman"/>
                <a:sym typeface="Times New Roman"/>
              </a:rPr>
              <a:t>：</a:t>
            </a:r>
            <a:r>
              <a:rPr b="1" i="0" lang="zh-TW" sz="1200" u="none" cap="none" strike="noStrike">
                <a:solidFill>
                  <a:schemeClr val="dk1"/>
                </a:solidFill>
                <a:latin typeface="Arial"/>
                <a:ea typeface="Arial"/>
                <a:cs typeface="Arial"/>
                <a:sym typeface="Arial"/>
              </a:rPr>
              <a:t>引進長文閱讀測驗，試題取材亦將納入社會、科學、文化和藝術等跨領域素材，使語文學習與生活密切結合，同時考察考生理解和欣賞不同風格文章的能力。</a:t>
            </a:r>
            <a:endParaRPr b="1" i="0" sz="1200" u="none" cap="none" strike="noStrike">
              <a:solidFill>
                <a:schemeClr val="dk1"/>
              </a:solidFill>
              <a:latin typeface="Arial"/>
              <a:ea typeface="Arial"/>
              <a:cs typeface="Arial"/>
              <a:sym typeface="Arial"/>
            </a:endParaRPr>
          </a:p>
          <a:p>
            <a:pPr indent="-173011" lvl="0" marL="173011" marR="0" rtl="0" algn="l">
              <a:lnSpc>
                <a:spcPct val="110000"/>
              </a:lnSpc>
              <a:spcBef>
                <a:spcPts val="900"/>
              </a:spcBef>
              <a:spcAft>
                <a:spcPts val="0"/>
              </a:spcAft>
              <a:buClr>
                <a:srgbClr val="C00000"/>
              </a:buClr>
              <a:buSzPts val="1200"/>
              <a:buFont typeface="Arial"/>
              <a:buChar char="•"/>
            </a:pPr>
            <a:r>
              <a:rPr b="1" i="0" lang="zh-TW" sz="1200" u="none" cap="none" strike="noStrike">
                <a:solidFill>
                  <a:srgbClr val="C00000"/>
                </a:solidFill>
                <a:latin typeface="Arial"/>
                <a:ea typeface="Arial"/>
                <a:cs typeface="Arial"/>
                <a:sym typeface="Arial"/>
              </a:rPr>
              <a:t>國語文寫作能力測驗</a:t>
            </a:r>
            <a:r>
              <a:rPr b="1" i="0" lang="zh-TW" sz="1200" u="none" cap="none" strike="noStrike">
                <a:solidFill>
                  <a:schemeClr val="dk1"/>
                </a:solidFill>
                <a:latin typeface="Arial"/>
                <a:ea typeface="Arial"/>
                <a:cs typeface="Arial"/>
                <a:sym typeface="Arial"/>
              </a:rPr>
              <a:t>：注重人文與自然、理性與感性、原理與實用、傳統與現代結合，命題素材涵蓋人文、社會、自然等不同學科的領域，評量</a:t>
            </a:r>
            <a:r>
              <a:rPr b="1" i="0" lang="zh-TW" sz="1200" u="none" cap="none" strike="noStrike">
                <a:solidFill>
                  <a:schemeClr val="dk1"/>
                </a:solidFill>
                <a:latin typeface="Times New Roman"/>
                <a:ea typeface="Times New Roman"/>
                <a:cs typeface="Times New Roman"/>
                <a:sym typeface="Times New Roman"/>
              </a:rPr>
              <a:t>知性的統整判斷能力與情意的感受抒發能力。</a:t>
            </a:r>
            <a:endParaRPr b="1" i="0" sz="1200" u="none" cap="none" strike="noStrike">
              <a:solidFill>
                <a:schemeClr val="dk1"/>
              </a:solidFill>
              <a:latin typeface="Times New Roman"/>
              <a:ea typeface="Times New Roman"/>
              <a:cs typeface="Times New Roman"/>
              <a:sym typeface="Times New Roman"/>
            </a:endParaRPr>
          </a:p>
          <a:p>
            <a:pPr indent="-173011" lvl="0" marL="173011" marR="0" rtl="0" algn="l">
              <a:lnSpc>
                <a:spcPct val="110000"/>
              </a:lnSpc>
              <a:spcBef>
                <a:spcPts val="900"/>
              </a:spcBef>
              <a:spcAft>
                <a:spcPts val="0"/>
              </a:spcAft>
              <a:buClr>
                <a:srgbClr val="C00000"/>
              </a:buClr>
              <a:buSzPts val="1200"/>
              <a:buFont typeface="Arial"/>
              <a:buChar char="•"/>
            </a:pPr>
            <a:r>
              <a:rPr b="1" i="0" lang="zh-TW" sz="1200" u="none" cap="none" strike="noStrike">
                <a:solidFill>
                  <a:srgbClr val="C00000"/>
                </a:solidFill>
                <a:latin typeface="Times New Roman"/>
                <a:ea typeface="Times New Roman"/>
                <a:cs typeface="Times New Roman"/>
                <a:sym typeface="Times New Roman"/>
              </a:rPr>
              <a:t>學測與指考英文</a:t>
            </a:r>
            <a:r>
              <a:rPr b="1" i="0" lang="zh-TW" sz="1200" u="none" cap="none" strike="noStrike">
                <a:solidFill>
                  <a:schemeClr val="dk1"/>
                </a:solidFill>
                <a:latin typeface="Times New Roman"/>
                <a:ea typeface="Times New Roman"/>
                <a:cs typeface="Times New Roman"/>
                <a:sym typeface="Times New Roman"/>
              </a:rPr>
              <a:t>：</a:t>
            </a:r>
            <a:r>
              <a:rPr b="1" i="0" lang="zh-TW" sz="1200" u="none" cap="none" strike="noStrike">
                <a:solidFill>
                  <a:schemeClr val="dk1"/>
                </a:solidFill>
                <a:latin typeface="Arial"/>
                <a:ea typeface="Arial"/>
                <a:cs typeface="Arial"/>
                <a:sym typeface="Arial"/>
              </a:rPr>
              <a:t>試題選文多元，持續涵蓋各類跨領域素材。</a:t>
            </a:r>
            <a:endParaRPr b="1" i="0" sz="1200" u="none" cap="none" strike="noStrike">
              <a:solidFill>
                <a:schemeClr val="dk1"/>
              </a:solidFill>
              <a:latin typeface="Times New Roman"/>
              <a:ea typeface="Times New Roman"/>
              <a:cs typeface="Times New Roman"/>
              <a:sym typeface="Times New Roman"/>
            </a:endParaRPr>
          </a:p>
        </p:txBody>
      </p:sp>
      <p:sp>
        <p:nvSpPr>
          <p:cNvPr id="198" name="Google Shape;198;p6: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99" name="Google Shape;199;p6: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7:notes"/>
          <p:cNvSpPr txBox="1"/>
          <p:nvPr>
            <p:ph idx="1" type="body"/>
          </p:nvPr>
        </p:nvSpPr>
        <p:spPr>
          <a:xfrm>
            <a:off x="666598" y="4716464"/>
            <a:ext cx="5335893" cy="446722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8: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7" name="Google Shape;277;p8: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78" name="Google Shape;278;p8: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9:notes"/>
          <p:cNvSpPr txBox="1"/>
          <p:nvPr>
            <p:ph idx="1" type="body"/>
          </p:nvPr>
        </p:nvSpPr>
        <p:spPr>
          <a:xfrm>
            <a:off x="666598" y="4716464"/>
            <a:ext cx="5335893"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1" i="0" lang="zh-TW" sz="1200" u="none" cap="none" strike="noStrike">
                <a:solidFill>
                  <a:srgbClr val="000000"/>
                </a:solidFill>
                <a:latin typeface="Times New Roman"/>
                <a:ea typeface="Times New Roman"/>
                <a:cs typeface="Times New Roman"/>
                <a:sym typeface="Times New Roman"/>
              </a:rPr>
              <a:t>大學招生維持多管道、多資料參採方式。考招設計應能有助於推動新課綱強調素養、跨領域及多元選修之精神。 </a:t>
            </a:r>
            <a:endParaRPr b="1"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200"/>
              <a:buFont typeface="Times New Roman"/>
              <a:buNone/>
            </a:pPr>
            <a:r>
              <a:rPr b="1" i="0" lang="zh-TW" sz="1200" u="none" cap="none" strike="noStrike">
                <a:solidFill>
                  <a:srgbClr val="000000"/>
                </a:solidFill>
                <a:latin typeface="Times New Roman"/>
                <a:ea typeface="Times New Roman"/>
                <a:cs typeface="Times New Roman"/>
                <a:sym typeface="Times New Roman"/>
              </a:rPr>
              <a:t>招生管道以申請入學為主，尊重大學校系自訂不同管道招生條件，並重視學習歷程；藉由檢視多種類資料激勵學生適性發展。</a:t>
            </a:r>
            <a:endParaRPr b="1"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200"/>
              <a:buFont typeface="Times New Roman"/>
              <a:buNone/>
            </a:pPr>
            <a:r>
              <a:rPr b="1" i="0" lang="zh-TW" sz="1200" u="none" cap="none" strike="noStrike">
                <a:solidFill>
                  <a:srgbClr val="000000"/>
                </a:solidFill>
                <a:latin typeface="Times New Roman"/>
                <a:ea typeface="Times New Roman"/>
                <a:cs typeface="Times New Roman"/>
                <a:sym typeface="Times New Roman"/>
              </a:rPr>
              <a:t>入學考試將配合大學選才需求辦理。入學考試時程之安排應避免影響高中正常教學及學生多元適性學習。</a:t>
            </a:r>
            <a:endParaRPr b="1" i="0" sz="12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8" name="Google Shape;288;p9:notes"/>
          <p:cNvSpPr txBox="1"/>
          <p:nvPr>
            <p:ph idx="12" type="sldNum"/>
          </p:nvPr>
        </p:nvSpPr>
        <p:spPr>
          <a:xfrm>
            <a:off x="3406552" y="9183689"/>
            <a:ext cx="2890665" cy="32397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89" name="Google Shape;289;p9:notes"/>
          <p:cNvSpPr txBox="1"/>
          <p:nvPr>
            <p:ph idx="10" type="dt"/>
          </p:nvPr>
        </p:nvSpPr>
        <p:spPr>
          <a:xfrm>
            <a:off x="3406552" y="395983"/>
            <a:ext cx="2890665" cy="3485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200">
                <a:solidFill>
                  <a:schemeClr val="dk1"/>
                </a:solidFill>
                <a:latin typeface="Calibri"/>
                <a:ea typeface="Calibri"/>
                <a:cs typeface="Calibri"/>
                <a:sym typeface="Calibri"/>
              </a:rPr>
              <a:t>2017/8/16</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Times New Roman"/>
                <a:ea typeface="Times New Roman"/>
                <a:cs typeface="Times New Roman"/>
                <a:sym typeface="Times New Roman"/>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Times New Roman"/>
                <a:ea typeface="Times New Roman"/>
                <a:cs typeface="Times New Roman"/>
                <a:sym typeface="Times New Roman"/>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Times New Roman"/>
                <a:ea typeface="Times New Roman"/>
                <a:cs typeface="Times New Roman"/>
                <a:sym typeface="Times New Roman"/>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9pPr>
          </a:lstStyle>
          <a:p/>
        </p:txBody>
      </p:sp>
      <p:sp>
        <p:nvSpPr>
          <p:cNvPr id="21" name="Google Shape;21;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2" name="Google Shape;22;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3" name="Google Shape;23;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grpSp>
        <p:nvGrpSpPr>
          <p:cNvPr id="24" name="Google Shape;24;p2"/>
          <p:cNvGrpSpPr/>
          <p:nvPr/>
        </p:nvGrpSpPr>
        <p:grpSpPr>
          <a:xfrm>
            <a:off x="0" y="0"/>
            <a:ext cx="9144000" cy="6858000"/>
            <a:chOff x="0" y="0"/>
            <a:chExt cx="9144000" cy="6858000"/>
          </a:xfrm>
        </p:grpSpPr>
        <p:pic>
          <p:nvPicPr>
            <p:cNvPr id="25" name="Google Shape;25;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6" name="Google Shape;26;p2"/>
            <p:cNvSpPr/>
            <p:nvPr/>
          </p:nvSpPr>
          <p:spPr>
            <a:xfrm>
              <a:off x="0" y="72008"/>
              <a:ext cx="9144000" cy="11967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78" name="Google Shape;7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79" name="Google Shape;7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0" name="Google Shape;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84" name="Google Shape;8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85" name="Google Shape;8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6" name="Google Shape;8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7" name="Google Shape;8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88" name="Shape 88"/>
        <p:cNvGrpSpPr/>
        <p:nvPr/>
      </p:nvGrpSpPr>
      <p:grpSpPr>
        <a:xfrm>
          <a:off x="0" y="0"/>
          <a:ext cx="0" cy="0"/>
          <a:chOff x="0" y="0"/>
          <a:chExt cx="0" cy="0"/>
        </a:xfrm>
      </p:grpSpPr>
      <p:sp>
        <p:nvSpPr>
          <p:cNvPr id="89" name="Google Shape;8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91" name="Google Shape;9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2" name="Google Shape;9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3" name="Google Shape;9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94" name="Shape 94"/>
        <p:cNvGrpSpPr/>
        <p:nvPr/>
      </p:nvGrpSpPr>
      <p:grpSpPr>
        <a:xfrm>
          <a:off x="0" y="0"/>
          <a:ext cx="0" cy="0"/>
          <a:chOff x="0" y="0"/>
          <a:chExt cx="0" cy="0"/>
        </a:xfrm>
      </p:grpSpPr>
      <p:sp>
        <p:nvSpPr>
          <p:cNvPr id="95" name="Google Shape;95;p1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1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97" name="Google Shape;9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8" name="Google Shape;9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9" name="Google Shape;9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0" name="Google Shape;3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1" name="Google Shape;3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2" name="Google Shape;3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cxnSp>
        <p:nvCxnSpPr>
          <p:cNvPr id="33" name="Google Shape;33;p3"/>
          <p:cNvCxnSpPr/>
          <p:nvPr/>
        </p:nvCxnSpPr>
        <p:spPr>
          <a:xfrm>
            <a:off x="395536" y="1052736"/>
            <a:ext cx="8280000" cy="0"/>
          </a:xfrm>
          <a:prstGeom prst="straightConnector1">
            <a:avLst/>
          </a:prstGeom>
          <a:noFill/>
          <a:ln cap="flat" cmpd="sng" w="57150">
            <a:solidFill>
              <a:srgbClr val="7030A0"/>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自訂版面配置">
  <p:cSld name="自訂版面配置">
    <p:spTree>
      <p:nvGrpSpPr>
        <p:cNvPr id="34" name="Shape 34"/>
        <p:cNvGrpSpPr/>
        <p:nvPr/>
      </p:nvGrpSpPr>
      <p:grpSpPr>
        <a:xfrm>
          <a:off x="0" y="0"/>
          <a:ext cx="0" cy="0"/>
          <a:chOff x="0" y="0"/>
          <a:chExt cx="0" cy="0"/>
        </a:xfrm>
      </p:grpSpPr>
      <p:sp>
        <p:nvSpPr>
          <p:cNvPr id="35" name="Google Shape;3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6" name="Google Shape;3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7" name="Google Shape;3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38" name="Shape 38"/>
        <p:cNvGrpSpPr/>
        <p:nvPr/>
      </p:nvGrpSpPr>
      <p:grpSpPr>
        <a:xfrm>
          <a:off x="0" y="0"/>
          <a:ext cx="0" cy="0"/>
          <a:chOff x="0" y="0"/>
          <a:chExt cx="0" cy="0"/>
        </a:xfrm>
      </p:grpSpPr>
      <p:sp>
        <p:nvSpPr>
          <p:cNvPr id="39" name="Google Shape;39;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0" name="Google Shape;40;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1" name="Google Shape;4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最後一頁使用">
  <p:cSld name="最後一頁使用">
    <p:bg>
      <p:bgPr>
        <a:solidFill>
          <a:schemeClr val="lt1"/>
        </a:solidFill>
      </p:bgPr>
    </p:bg>
    <p:spTree>
      <p:nvGrpSpPr>
        <p:cNvPr id="42" name="Shape 42"/>
        <p:cNvGrpSpPr/>
        <p:nvPr/>
      </p:nvGrpSpPr>
      <p:grpSpPr>
        <a:xfrm>
          <a:off x="0" y="0"/>
          <a:ext cx="0" cy="0"/>
          <a:chOff x="0" y="0"/>
          <a:chExt cx="0" cy="0"/>
        </a:xfrm>
      </p:grpSpPr>
      <p:sp>
        <p:nvSpPr>
          <p:cNvPr id="43" name="Google Shape;43;p6"/>
          <p:cNvSpPr txBox="1"/>
          <p:nvPr>
            <p:ph type="title"/>
          </p:nvPr>
        </p:nvSpPr>
        <p:spPr>
          <a:xfrm>
            <a:off x="4499992" y="1124744"/>
            <a:ext cx="3979361" cy="1944216"/>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6"/>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5" name="Google Shape;45;p6"/>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6" name="Google Shape;46;p6"/>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47" name="Shape 47"/>
        <p:cNvGrpSpPr/>
        <p:nvPr/>
      </p:nvGrpSpPr>
      <p:grpSpPr>
        <a:xfrm>
          <a:off x="0" y="0"/>
          <a:ext cx="0" cy="0"/>
          <a:chOff x="0" y="0"/>
          <a:chExt cx="0" cy="0"/>
        </a:xfrm>
      </p:grpSpPr>
      <p:sp>
        <p:nvSpPr>
          <p:cNvPr id="48" name="Google Shape;48;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Times New Roman"/>
              <a:buNone/>
              <a:defRPr b="1"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Times New Roman"/>
                <a:ea typeface="Times New Roman"/>
                <a:cs typeface="Times New Roman"/>
                <a:sym typeface="Times New Roman"/>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Times New Roman"/>
                <a:ea typeface="Times New Roman"/>
                <a:cs typeface="Times New Roman"/>
                <a:sym typeface="Times New Roman"/>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Times New Roman"/>
                <a:ea typeface="Times New Roman"/>
                <a:cs typeface="Times New Roman"/>
                <a:sym typeface="Times New Roman"/>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Times New Roman"/>
                <a:ea typeface="Times New Roman"/>
                <a:cs typeface="Times New Roman"/>
                <a:sym typeface="Times New Roman"/>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6" name="Google Shape;56;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7" name="Google Shape;5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8" name="Google Shape;5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9" name="Google Shape;5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60" name="Shape 60"/>
        <p:cNvGrpSpPr/>
        <p:nvPr/>
      </p:nvGrpSpPr>
      <p:grpSpPr>
        <a:xfrm>
          <a:off x="0" y="0"/>
          <a:ext cx="0" cy="0"/>
          <a:chOff x="0" y="0"/>
          <a:chExt cx="0" cy="0"/>
        </a:xfrm>
      </p:grpSpPr>
      <p:sp>
        <p:nvSpPr>
          <p:cNvPr id="61" name="Google Shape;6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63" name="Google Shape;63;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4" name="Google Shape;64;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65" name="Google Shape;65;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6" name="Google Shape;6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67" name="Google Shape;6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68" name="Google Shape;6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69" name="Shape 69"/>
        <p:cNvGrpSpPr/>
        <p:nvPr/>
      </p:nvGrpSpPr>
      <p:grpSpPr>
        <a:xfrm>
          <a:off x="0" y="0"/>
          <a:ext cx="0" cy="0"/>
          <a:chOff x="0" y="0"/>
          <a:chExt cx="0" cy="0"/>
        </a:xfrm>
      </p:grpSpPr>
      <p:sp>
        <p:nvSpPr>
          <p:cNvPr id="70" name="Google Shape;7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72" name="Google Shape;7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73" name="Google Shape;7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Times New Roman"/>
                <a:ea typeface="Times New Roman"/>
                <a:cs typeface="Times New Roman"/>
                <a:sym typeface="Times New Roman"/>
              </a:defRPr>
            </a:lvl1pPr>
            <a:lvl2pPr indent="0" lvl="1" marL="0" marR="0" rtl="0" algn="r">
              <a:spcBef>
                <a:spcPts val="0"/>
              </a:spcBef>
              <a:buNone/>
              <a:defRPr sz="1200">
                <a:solidFill>
                  <a:srgbClr val="888888"/>
                </a:solidFill>
                <a:latin typeface="Times New Roman"/>
                <a:ea typeface="Times New Roman"/>
                <a:cs typeface="Times New Roman"/>
                <a:sym typeface="Times New Roman"/>
              </a:defRPr>
            </a:lvl2pPr>
            <a:lvl3pPr indent="0" lvl="2" marL="0" marR="0" rtl="0" algn="r">
              <a:spcBef>
                <a:spcPts val="0"/>
              </a:spcBef>
              <a:buNone/>
              <a:defRPr sz="1200">
                <a:solidFill>
                  <a:srgbClr val="888888"/>
                </a:solidFill>
                <a:latin typeface="Times New Roman"/>
                <a:ea typeface="Times New Roman"/>
                <a:cs typeface="Times New Roman"/>
                <a:sym typeface="Times New Roman"/>
              </a:defRPr>
            </a:lvl3pPr>
            <a:lvl4pPr indent="0" lvl="3" marL="0" marR="0" rtl="0" algn="r">
              <a:spcBef>
                <a:spcPts val="0"/>
              </a:spcBef>
              <a:buNone/>
              <a:defRPr sz="1200">
                <a:solidFill>
                  <a:srgbClr val="888888"/>
                </a:solidFill>
                <a:latin typeface="Times New Roman"/>
                <a:ea typeface="Times New Roman"/>
                <a:cs typeface="Times New Roman"/>
                <a:sym typeface="Times New Roman"/>
              </a:defRPr>
            </a:lvl4pPr>
            <a:lvl5pPr indent="0" lvl="4" marL="0" marR="0" rtl="0" algn="r">
              <a:spcBef>
                <a:spcPts val="0"/>
              </a:spcBef>
              <a:buNone/>
              <a:defRPr sz="1200">
                <a:solidFill>
                  <a:srgbClr val="888888"/>
                </a:solidFill>
                <a:latin typeface="Times New Roman"/>
                <a:ea typeface="Times New Roman"/>
                <a:cs typeface="Times New Roman"/>
                <a:sym typeface="Times New Roman"/>
              </a:defRPr>
            </a:lvl5pPr>
            <a:lvl6pPr indent="0" lvl="5" marL="0" marR="0" rtl="0" algn="r">
              <a:spcBef>
                <a:spcPts val="0"/>
              </a:spcBef>
              <a:buNone/>
              <a:defRPr sz="1200">
                <a:solidFill>
                  <a:srgbClr val="888888"/>
                </a:solidFill>
                <a:latin typeface="Times New Roman"/>
                <a:ea typeface="Times New Roman"/>
                <a:cs typeface="Times New Roman"/>
                <a:sym typeface="Times New Roman"/>
              </a:defRPr>
            </a:lvl6pPr>
            <a:lvl7pPr indent="0" lvl="6" marL="0" marR="0" rtl="0" algn="r">
              <a:spcBef>
                <a:spcPts val="0"/>
              </a:spcBef>
              <a:buNone/>
              <a:defRPr sz="1200">
                <a:solidFill>
                  <a:srgbClr val="888888"/>
                </a:solidFill>
                <a:latin typeface="Times New Roman"/>
                <a:ea typeface="Times New Roman"/>
                <a:cs typeface="Times New Roman"/>
                <a:sym typeface="Times New Roman"/>
              </a:defRPr>
            </a:lvl7pPr>
            <a:lvl8pPr indent="0" lvl="7" marL="0" marR="0" rtl="0" algn="r">
              <a:spcBef>
                <a:spcPts val="0"/>
              </a:spcBef>
              <a:buNone/>
              <a:defRPr sz="1200">
                <a:solidFill>
                  <a:srgbClr val="888888"/>
                </a:solidFill>
                <a:latin typeface="Times New Roman"/>
                <a:ea typeface="Times New Roman"/>
                <a:cs typeface="Times New Roman"/>
                <a:sym typeface="Times New Roman"/>
              </a:defRPr>
            </a:lvl8pPr>
            <a:lvl9pPr indent="0" lvl="8" marL="0" marR="0" rtl="0" algn="r">
              <a:spcBef>
                <a:spcPts val="0"/>
              </a:spcBef>
              <a:buNone/>
              <a:defRPr sz="1200">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zh-TW"/>
              <a:t>‹#›</a:t>
            </a:fld>
            <a:endParaRPr/>
          </a:p>
        </p:txBody>
      </p:sp>
      <p:grpSp>
        <p:nvGrpSpPr>
          <p:cNvPr id="15" name="Google Shape;15;p1"/>
          <p:cNvGrpSpPr/>
          <p:nvPr/>
        </p:nvGrpSpPr>
        <p:grpSpPr>
          <a:xfrm>
            <a:off x="0" y="0"/>
            <a:ext cx="9144000" cy="6858000"/>
            <a:chOff x="0" y="0"/>
            <a:chExt cx="9144000" cy="6858000"/>
          </a:xfrm>
        </p:grpSpPr>
        <p:pic>
          <p:nvPicPr>
            <p:cNvPr id="16" name="Google Shape;16;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7" name="Google Shape;17;p1"/>
            <p:cNvSpPr/>
            <p:nvPr/>
          </p:nvSpPr>
          <p:spPr>
            <a:xfrm>
              <a:off x="0" y="72008"/>
              <a:ext cx="9144000" cy="11967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p:nvPr/>
        </p:nvSpPr>
        <p:spPr>
          <a:xfrm>
            <a:off x="827584" y="1484784"/>
            <a:ext cx="7344816" cy="2740494"/>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None/>
            </a:pPr>
            <a:r>
              <a:rPr b="1" i="0" lang="zh-TW" sz="4400" u="none" cap="none" strike="noStrike">
                <a:solidFill>
                  <a:srgbClr val="C00000"/>
                </a:solidFill>
                <a:latin typeface="Times New Roman"/>
                <a:ea typeface="Times New Roman"/>
                <a:cs typeface="Times New Roman"/>
                <a:sym typeface="Times New Roman"/>
              </a:rPr>
              <a:t>大學多元入學方案</a:t>
            </a:r>
            <a:endParaRPr b="1" i="0" sz="4400" u="none" cap="none" strike="noStrike">
              <a:solidFill>
                <a:srgbClr val="C00000"/>
              </a:solidFill>
              <a:latin typeface="Times New Roman"/>
              <a:ea typeface="Times New Roman"/>
              <a:cs typeface="Times New Roman"/>
              <a:sym typeface="Times New Roman"/>
            </a:endParaRPr>
          </a:p>
          <a:p>
            <a:pPr indent="0" lvl="0" marL="0" marR="0" rtl="0" algn="ctr">
              <a:lnSpc>
                <a:spcPct val="135000"/>
              </a:lnSpc>
              <a:spcBef>
                <a:spcPts val="0"/>
              </a:spcBef>
              <a:spcAft>
                <a:spcPts val="0"/>
              </a:spcAft>
              <a:buNone/>
            </a:pPr>
            <a:r>
              <a:rPr b="1" i="0" lang="zh-TW" sz="4400" u="none" cap="none" strike="noStrike">
                <a:solidFill>
                  <a:srgbClr val="C00000"/>
                </a:solidFill>
                <a:latin typeface="Times New Roman"/>
                <a:ea typeface="Times New Roman"/>
                <a:cs typeface="Times New Roman"/>
                <a:sym typeface="Times New Roman"/>
              </a:rPr>
              <a:t>（111學年度起適用）</a:t>
            </a:r>
            <a:endParaRPr b="1" i="0" sz="4400" u="none" cap="none" strike="noStrike">
              <a:solidFill>
                <a:srgbClr val="C00000"/>
              </a:solidFill>
              <a:latin typeface="Times New Roman"/>
              <a:ea typeface="Times New Roman"/>
              <a:cs typeface="Times New Roman"/>
              <a:sym typeface="Times New Roman"/>
            </a:endParaRPr>
          </a:p>
          <a:p>
            <a:pPr indent="0" lvl="0" marL="0" marR="0" rtl="0" algn="ctr">
              <a:lnSpc>
                <a:spcPct val="135000"/>
              </a:lnSpc>
              <a:spcBef>
                <a:spcPts val="0"/>
              </a:spcBef>
              <a:spcAft>
                <a:spcPts val="0"/>
              </a:spcAft>
              <a:buNone/>
            </a:pPr>
            <a:r>
              <a:rPr b="1" i="0" lang="zh-TW" sz="4400" u="none" cap="none" strike="noStrike">
                <a:solidFill>
                  <a:srgbClr val="C00000"/>
                </a:solidFill>
                <a:latin typeface="Times New Roman"/>
                <a:ea typeface="Times New Roman"/>
                <a:cs typeface="Times New Roman"/>
                <a:sym typeface="Times New Roman"/>
              </a:rPr>
              <a:t>暨107學年度起銜接措施</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4"/>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多入學管道：學生有不同升學機會</a:t>
            </a:r>
            <a:endParaRPr b="1" i="0" sz="3200" u="none" cap="none" strike="noStrike">
              <a:solidFill>
                <a:schemeClr val="dk1"/>
              </a:solidFill>
              <a:latin typeface="Arial"/>
              <a:ea typeface="Arial"/>
              <a:cs typeface="Arial"/>
              <a:sym typeface="Arial"/>
            </a:endParaRPr>
          </a:p>
        </p:txBody>
      </p:sp>
      <p:grpSp>
        <p:nvGrpSpPr>
          <p:cNvPr id="332" name="Google Shape;332;p24"/>
          <p:cNvGrpSpPr/>
          <p:nvPr/>
        </p:nvGrpSpPr>
        <p:grpSpPr>
          <a:xfrm>
            <a:off x="1115616" y="1193584"/>
            <a:ext cx="6768752" cy="2811480"/>
            <a:chOff x="1115616" y="1193584"/>
            <a:chExt cx="6768752" cy="2811480"/>
          </a:xfrm>
        </p:grpSpPr>
        <p:sp>
          <p:nvSpPr>
            <p:cNvPr id="333" name="Google Shape;333;p24"/>
            <p:cNvSpPr/>
            <p:nvPr/>
          </p:nvSpPr>
          <p:spPr>
            <a:xfrm>
              <a:off x="1115616" y="1424416"/>
              <a:ext cx="6768752" cy="2580648"/>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334" name="Google Shape;334;p24"/>
            <p:cNvSpPr/>
            <p:nvPr/>
          </p:nvSpPr>
          <p:spPr>
            <a:xfrm>
              <a:off x="2940783" y="1193584"/>
              <a:ext cx="3262432" cy="46166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Times New Roman"/>
                  <a:ea typeface="Times New Roman"/>
                  <a:cs typeface="Times New Roman"/>
                  <a:sym typeface="Times New Roman"/>
                </a:rPr>
                <a:t>一般學生主要入學管道</a:t>
              </a:r>
              <a:endParaRPr sz="2400">
                <a:solidFill>
                  <a:srgbClr val="C00000"/>
                </a:solidFill>
                <a:latin typeface="Times New Roman"/>
                <a:ea typeface="Times New Roman"/>
                <a:cs typeface="Times New Roman"/>
                <a:sym typeface="Times New Roman"/>
              </a:endParaRPr>
            </a:p>
          </p:txBody>
        </p:sp>
        <p:pic>
          <p:nvPicPr>
            <p:cNvPr id="335" name="Google Shape;335;p24"/>
            <p:cNvPicPr preferRelativeResize="0"/>
            <p:nvPr/>
          </p:nvPicPr>
          <p:blipFill rotWithShape="1">
            <a:blip r:embed="rId3">
              <a:alphaModFix/>
            </a:blip>
            <a:srcRect b="45485" l="0" r="0" t="0"/>
            <a:stretch/>
          </p:blipFill>
          <p:spPr>
            <a:xfrm>
              <a:off x="1123746" y="1484784"/>
              <a:ext cx="6468417" cy="2376264"/>
            </a:xfrm>
            <a:prstGeom prst="rect">
              <a:avLst/>
            </a:prstGeom>
            <a:noFill/>
            <a:ln>
              <a:noFill/>
            </a:ln>
          </p:spPr>
        </p:pic>
      </p:grpSp>
      <p:pic>
        <p:nvPicPr>
          <p:cNvPr id="336" name="Google Shape;336;p24"/>
          <p:cNvPicPr preferRelativeResize="0"/>
          <p:nvPr/>
        </p:nvPicPr>
        <p:blipFill rotWithShape="1">
          <a:blip r:embed="rId3">
            <a:alphaModFix/>
          </a:blip>
          <a:srcRect b="0" l="0" r="0" t="57817"/>
          <a:stretch/>
        </p:blipFill>
        <p:spPr>
          <a:xfrm>
            <a:off x="1150014" y="4481669"/>
            <a:ext cx="6468417" cy="1838738"/>
          </a:xfrm>
          <a:prstGeom prst="rect">
            <a:avLst/>
          </a:prstGeom>
          <a:noFill/>
          <a:ln>
            <a:noFill/>
          </a:ln>
        </p:spPr>
      </p:pic>
      <p:sp>
        <p:nvSpPr>
          <p:cNvPr id="337" name="Google Shape;33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25"/>
          <p:cNvSpPr txBox="1"/>
          <p:nvPr>
            <p:ph type="title"/>
          </p:nvPr>
        </p:nvSpPr>
        <p:spPr>
          <a:xfrm>
            <a:off x="395536" y="198439"/>
            <a:ext cx="7508713" cy="92630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多資料參採：學生多元學習表現</a:t>
            </a:r>
            <a:endParaRPr b="1" i="0" sz="3200" u="none" cap="none" strike="noStrike">
              <a:solidFill>
                <a:schemeClr val="dk1"/>
              </a:solidFill>
              <a:latin typeface="Arial"/>
              <a:ea typeface="Arial"/>
              <a:cs typeface="Arial"/>
              <a:sym typeface="Arial"/>
            </a:endParaRPr>
          </a:p>
        </p:txBody>
      </p:sp>
      <p:sp>
        <p:nvSpPr>
          <p:cNvPr id="345" name="Google Shape;345;p25"/>
          <p:cNvSpPr/>
          <p:nvPr/>
        </p:nvSpPr>
        <p:spPr>
          <a:xfrm>
            <a:off x="4600956" y="3143516"/>
            <a:ext cx="3974537" cy="2733751"/>
          </a:xfrm>
          <a:prstGeom prst="roundRect">
            <a:avLst>
              <a:gd fmla="val 8829" name="adj"/>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grpSp>
        <p:nvGrpSpPr>
          <p:cNvPr id="346" name="Google Shape;346;p25"/>
          <p:cNvGrpSpPr/>
          <p:nvPr/>
        </p:nvGrpSpPr>
        <p:grpSpPr>
          <a:xfrm>
            <a:off x="566115" y="3140968"/>
            <a:ext cx="8038334" cy="2835765"/>
            <a:chOff x="566115" y="3140968"/>
            <a:chExt cx="8038334" cy="2835765"/>
          </a:xfrm>
        </p:grpSpPr>
        <p:sp>
          <p:nvSpPr>
            <p:cNvPr id="347" name="Google Shape;347;p25"/>
            <p:cNvSpPr/>
            <p:nvPr/>
          </p:nvSpPr>
          <p:spPr>
            <a:xfrm>
              <a:off x="566115" y="3143516"/>
              <a:ext cx="3820796" cy="2733751"/>
            </a:xfrm>
            <a:prstGeom prst="roundRect">
              <a:avLst>
                <a:gd fmla="val 4847" name="adj"/>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348" name="Google Shape;348;p25"/>
            <p:cNvSpPr/>
            <p:nvPr/>
          </p:nvSpPr>
          <p:spPr>
            <a:xfrm>
              <a:off x="698909" y="3245201"/>
              <a:ext cx="3546582" cy="775202"/>
            </a:xfrm>
            <a:prstGeom prst="roundRect">
              <a:avLst>
                <a:gd fmla="val 10324"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F243E"/>
                  </a:solidFill>
                  <a:latin typeface="Times New Roman"/>
                  <a:ea typeface="Times New Roman"/>
                  <a:cs typeface="Times New Roman"/>
                  <a:sym typeface="Times New Roman"/>
                </a:rPr>
                <a:t>學科能力測驗（X）</a:t>
              </a:r>
              <a:endParaRPr/>
            </a:p>
          </p:txBody>
        </p:sp>
        <p:sp>
          <p:nvSpPr>
            <p:cNvPr id="349" name="Google Shape;349;p25"/>
            <p:cNvSpPr/>
            <p:nvPr/>
          </p:nvSpPr>
          <p:spPr>
            <a:xfrm>
              <a:off x="696719" y="4144041"/>
              <a:ext cx="3537820" cy="743635"/>
            </a:xfrm>
            <a:prstGeom prst="roundRect">
              <a:avLst>
                <a:gd fmla="val 8940"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F243E"/>
                  </a:solidFill>
                  <a:latin typeface="Arial"/>
                  <a:ea typeface="Arial"/>
                  <a:cs typeface="Arial"/>
                  <a:sym typeface="Arial"/>
                </a:rPr>
                <a:t>分科測驗（</a:t>
              </a:r>
              <a:r>
                <a:rPr b="1" lang="zh-TW" sz="2800">
                  <a:solidFill>
                    <a:srgbClr val="0F243E"/>
                  </a:solidFill>
                  <a:latin typeface="Times New Roman"/>
                  <a:ea typeface="Times New Roman"/>
                  <a:cs typeface="Times New Roman"/>
                  <a:sym typeface="Times New Roman"/>
                </a:rPr>
                <a:t>Y</a:t>
              </a:r>
              <a:r>
                <a:rPr b="1" lang="zh-TW" sz="2800">
                  <a:solidFill>
                    <a:srgbClr val="0F243E"/>
                  </a:solidFill>
                  <a:latin typeface="Arial"/>
                  <a:ea typeface="Arial"/>
                  <a:cs typeface="Arial"/>
                  <a:sym typeface="Arial"/>
                </a:rPr>
                <a:t>）</a:t>
              </a:r>
              <a:endParaRPr b="1" sz="2800">
                <a:solidFill>
                  <a:srgbClr val="0F243E"/>
                </a:solidFill>
                <a:latin typeface="Arial"/>
                <a:ea typeface="Arial"/>
                <a:cs typeface="Arial"/>
                <a:sym typeface="Arial"/>
              </a:endParaRPr>
            </a:p>
          </p:txBody>
        </p:sp>
        <p:sp>
          <p:nvSpPr>
            <p:cNvPr id="350" name="Google Shape;350;p25"/>
            <p:cNvSpPr/>
            <p:nvPr/>
          </p:nvSpPr>
          <p:spPr>
            <a:xfrm>
              <a:off x="681386" y="5015754"/>
              <a:ext cx="3573004" cy="697353"/>
            </a:xfrm>
            <a:prstGeom prst="roundRect">
              <a:avLst>
                <a:gd fmla="val 13130"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1" marL="0" marR="0" rtl="0" algn="l">
                <a:spcBef>
                  <a:spcPts val="0"/>
                </a:spcBef>
                <a:spcAft>
                  <a:spcPts val="0"/>
                </a:spcAft>
                <a:buNone/>
              </a:pPr>
              <a:r>
                <a:rPr b="1" i="0" lang="zh-TW" sz="2800" u="none" cap="none" strike="noStrike">
                  <a:solidFill>
                    <a:srgbClr val="0F243E"/>
                  </a:solidFill>
                  <a:latin typeface="Arial"/>
                  <a:ea typeface="Arial"/>
                  <a:cs typeface="Arial"/>
                  <a:sym typeface="Arial"/>
                </a:rPr>
                <a:t>術科測驗  </a:t>
              </a:r>
              <a:endParaRPr/>
            </a:p>
          </p:txBody>
        </p:sp>
        <p:grpSp>
          <p:nvGrpSpPr>
            <p:cNvPr id="351" name="Google Shape;351;p25"/>
            <p:cNvGrpSpPr/>
            <p:nvPr/>
          </p:nvGrpSpPr>
          <p:grpSpPr>
            <a:xfrm>
              <a:off x="4627174" y="3140968"/>
              <a:ext cx="3977275" cy="2835765"/>
              <a:chOff x="0" y="512"/>
              <a:chExt cx="29051" cy="34496"/>
            </a:xfrm>
          </p:grpSpPr>
          <p:sp>
            <p:nvSpPr>
              <p:cNvPr id="352" name="Google Shape;352;p25"/>
              <p:cNvSpPr/>
              <p:nvPr/>
            </p:nvSpPr>
            <p:spPr>
              <a:xfrm>
                <a:off x="0" y="512"/>
                <a:ext cx="29051" cy="34496"/>
              </a:xfrm>
              <a:prstGeom prst="roundRect">
                <a:avLst>
                  <a:gd fmla="val 6009"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grpSp>
            <p:nvGrpSpPr>
              <p:cNvPr id="353" name="Google Shape;353;p25"/>
              <p:cNvGrpSpPr/>
              <p:nvPr/>
            </p:nvGrpSpPr>
            <p:grpSpPr>
              <a:xfrm>
                <a:off x="968" y="4460"/>
                <a:ext cx="26505" cy="26791"/>
                <a:chOff x="-79" y="79"/>
                <a:chExt cx="26504" cy="26790"/>
              </a:xfrm>
            </p:grpSpPr>
            <p:sp>
              <p:nvSpPr>
                <p:cNvPr id="354" name="Google Shape;354;p25"/>
                <p:cNvSpPr/>
                <p:nvPr/>
              </p:nvSpPr>
              <p:spPr>
                <a:xfrm>
                  <a:off x="-75" y="79"/>
                  <a:ext cx="26500" cy="10802"/>
                </a:xfrm>
                <a:prstGeom prst="roundRect">
                  <a:avLst>
                    <a:gd fmla="val 14534"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F243E"/>
                      </a:solidFill>
                      <a:latin typeface="Arial"/>
                      <a:ea typeface="Arial"/>
                      <a:cs typeface="Arial"/>
                      <a:sym typeface="Arial"/>
                    </a:rPr>
                    <a:t>學生學習歷程（</a:t>
                  </a:r>
                  <a:r>
                    <a:rPr b="1" lang="zh-TW" sz="2800">
                      <a:solidFill>
                        <a:srgbClr val="0F243E"/>
                      </a:solidFill>
                      <a:latin typeface="Times New Roman"/>
                      <a:ea typeface="Times New Roman"/>
                      <a:cs typeface="Times New Roman"/>
                      <a:sym typeface="Times New Roman"/>
                    </a:rPr>
                    <a:t>P</a:t>
                  </a:r>
                  <a:r>
                    <a:rPr b="1" baseline="-25000" lang="zh-TW" sz="2800">
                      <a:solidFill>
                        <a:srgbClr val="0F243E"/>
                      </a:solidFill>
                      <a:latin typeface="Times New Roman"/>
                      <a:ea typeface="Times New Roman"/>
                      <a:cs typeface="Times New Roman"/>
                      <a:sym typeface="Times New Roman"/>
                    </a:rPr>
                    <a:t>1</a:t>
                  </a:r>
                  <a:r>
                    <a:rPr b="1" lang="zh-TW" sz="2800">
                      <a:solidFill>
                        <a:srgbClr val="0F243E"/>
                      </a:solidFill>
                      <a:latin typeface="Arial"/>
                      <a:ea typeface="Arial"/>
                      <a:cs typeface="Arial"/>
                      <a:sym typeface="Arial"/>
                    </a:rPr>
                    <a:t>）</a:t>
                  </a:r>
                  <a:endParaRPr b="1" sz="2800">
                    <a:solidFill>
                      <a:srgbClr val="0F243E"/>
                    </a:solidFill>
                    <a:latin typeface="Arial"/>
                    <a:ea typeface="Arial"/>
                    <a:cs typeface="Arial"/>
                    <a:sym typeface="Arial"/>
                  </a:endParaRPr>
                </a:p>
              </p:txBody>
            </p:sp>
            <p:sp>
              <p:nvSpPr>
                <p:cNvPr id="355" name="Google Shape;355;p25"/>
                <p:cNvSpPr/>
                <p:nvPr/>
              </p:nvSpPr>
              <p:spPr>
                <a:xfrm>
                  <a:off x="-79" y="14048"/>
                  <a:ext cx="26425" cy="12821"/>
                </a:xfrm>
                <a:prstGeom prst="roundRect">
                  <a:avLst>
                    <a:gd fmla="val 9995"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1" marL="0" marR="0" rtl="0" algn="l">
                    <a:spcBef>
                      <a:spcPts val="0"/>
                    </a:spcBef>
                    <a:spcAft>
                      <a:spcPts val="0"/>
                    </a:spcAft>
                    <a:buNone/>
                  </a:pPr>
                  <a:r>
                    <a:rPr b="1" i="0" lang="zh-TW" sz="2800" u="none" cap="none" strike="noStrike">
                      <a:solidFill>
                        <a:srgbClr val="0F243E"/>
                      </a:solidFill>
                      <a:latin typeface="Arial"/>
                      <a:ea typeface="Arial"/>
                      <a:cs typeface="Arial"/>
                      <a:sym typeface="Arial"/>
                    </a:rPr>
                    <a:t>校系自辦甄試項目（</a:t>
                  </a:r>
                  <a:r>
                    <a:rPr b="1" i="0" lang="zh-TW" sz="2800" u="none" cap="none" strike="noStrike">
                      <a:solidFill>
                        <a:srgbClr val="0F243E"/>
                      </a:solidFill>
                      <a:latin typeface="Times New Roman"/>
                      <a:ea typeface="Times New Roman"/>
                      <a:cs typeface="Times New Roman"/>
                      <a:sym typeface="Times New Roman"/>
                    </a:rPr>
                    <a:t>P</a:t>
                  </a:r>
                  <a:r>
                    <a:rPr b="1" baseline="-25000" i="0" lang="zh-TW" sz="2800" u="none" cap="none" strike="noStrike">
                      <a:solidFill>
                        <a:srgbClr val="0F243E"/>
                      </a:solidFill>
                      <a:latin typeface="Times New Roman"/>
                      <a:ea typeface="Times New Roman"/>
                      <a:cs typeface="Times New Roman"/>
                      <a:sym typeface="Times New Roman"/>
                    </a:rPr>
                    <a:t>2</a:t>
                  </a:r>
                  <a:r>
                    <a:rPr b="1" i="0" lang="zh-TW" sz="2800" u="none" cap="none" strike="noStrike">
                      <a:solidFill>
                        <a:srgbClr val="0F243E"/>
                      </a:solidFill>
                      <a:latin typeface="Arial"/>
                      <a:ea typeface="Arial"/>
                      <a:cs typeface="Arial"/>
                      <a:sym typeface="Arial"/>
                    </a:rPr>
                    <a:t>）</a:t>
                  </a:r>
                  <a:endParaRPr b="1" i="0" sz="2800" u="none" cap="none" strike="noStrike">
                    <a:solidFill>
                      <a:srgbClr val="0F243E"/>
                    </a:solidFill>
                    <a:latin typeface="Arial"/>
                    <a:ea typeface="Arial"/>
                    <a:cs typeface="Arial"/>
                    <a:sym typeface="Arial"/>
                  </a:endParaRPr>
                </a:p>
              </p:txBody>
            </p:sp>
          </p:grpSp>
        </p:grpSp>
      </p:grpSp>
      <p:sp>
        <p:nvSpPr>
          <p:cNvPr id="356" name="Google Shape;356;p25"/>
          <p:cNvSpPr/>
          <p:nvPr/>
        </p:nvSpPr>
        <p:spPr>
          <a:xfrm>
            <a:off x="1313501" y="1582824"/>
            <a:ext cx="2304256" cy="1152128"/>
          </a:xfrm>
          <a:prstGeom prst="roundRect">
            <a:avLst>
              <a:gd fmla="val 16667" name="adj"/>
            </a:avLst>
          </a:prstGeom>
          <a:solidFill>
            <a:srgbClr val="A3C2FF"/>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3200">
                <a:solidFill>
                  <a:schemeClr val="dk1"/>
                </a:solidFill>
                <a:latin typeface="Arial"/>
                <a:ea typeface="Arial"/>
                <a:cs typeface="Arial"/>
                <a:sym typeface="Arial"/>
              </a:rPr>
              <a:t>大學入學考試成績</a:t>
            </a:r>
            <a:endParaRPr b="1" sz="3200">
              <a:solidFill>
                <a:schemeClr val="dk1"/>
              </a:solidFill>
              <a:latin typeface="Arial"/>
              <a:ea typeface="Arial"/>
              <a:cs typeface="Arial"/>
              <a:sym typeface="Arial"/>
            </a:endParaRPr>
          </a:p>
        </p:txBody>
      </p:sp>
      <p:sp>
        <p:nvSpPr>
          <p:cNvPr id="357" name="Google Shape;357;p25"/>
          <p:cNvSpPr/>
          <p:nvPr/>
        </p:nvSpPr>
        <p:spPr>
          <a:xfrm>
            <a:off x="5488527" y="1654832"/>
            <a:ext cx="2160240" cy="1080120"/>
          </a:xfrm>
          <a:prstGeom prst="roundRect">
            <a:avLst>
              <a:gd fmla="val 16667" name="adj"/>
            </a:avLst>
          </a:prstGeom>
          <a:solidFill>
            <a:srgbClr val="FF7171"/>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3200">
                <a:solidFill>
                  <a:schemeClr val="dk1"/>
                </a:solidFill>
                <a:latin typeface="Arial"/>
                <a:ea typeface="Arial"/>
                <a:cs typeface="Arial"/>
                <a:sym typeface="Arial"/>
              </a:rPr>
              <a:t>綜合學習表現（</a:t>
            </a:r>
            <a:r>
              <a:rPr b="1" lang="zh-TW" sz="2800">
                <a:solidFill>
                  <a:srgbClr val="0F243E"/>
                </a:solidFill>
                <a:latin typeface="Times New Roman"/>
                <a:ea typeface="Times New Roman"/>
                <a:cs typeface="Times New Roman"/>
                <a:sym typeface="Times New Roman"/>
              </a:rPr>
              <a:t>P</a:t>
            </a:r>
            <a:r>
              <a:rPr b="1" lang="zh-TW" sz="3200">
                <a:solidFill>
                  <a:schemeClr val="dk1"/>
                </a:solidFill>
                <a:latin typeface="Arial"/>
                <a:ea typeface="Arial"/>
                <a:cs typeface="Arial"/>
                <a:sym typeface="Arial"/>
              </a:rPr>
              <a:t>）</a:t>
            </a:r>
            <a:endParaRPr b="1" sz="3200">
              <a:solidFill>
                <a:schemeClr val="dk1"/>
              </a:solidFill>
              <a:latin typeface="Arial"/>
              <a:ea typeface="Arial"/>
              <a:cs typeface="Arial"/>
              <a:sym typeface="Arial"/>
            </a:endParaRPr>
          </a:p>
        </p:txBody>
      </p:sp>
      <p:sp>
        <p:nvSpPr>
          <p:cNvPr id="358" name="Google Shape;358;p25"/>
          <p:cNvSpPr/>
          <p:nvPr/>
        </p:nvSpPr>
        <p:spPr>
          <a:xfrm>
            <a:off x="503548" y="6100371"/>
            <a:ext cx="7412609" cy="37310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註：入學考試另有「高中英語聽力測驗」，成績使用方式另訂。</a:t>
            </a:r>
            <a:endParaRPr b="1" sz="1800">
              <a:solidFill>
                <a:schemeClr val="dk1"/>
              </a:solidFill>
              <a:latin typeface="Arial"/>
              <a:ea typeface="Arial"/>
              <a:cs typeface="Arial"/>
              <a:sym typeface="Arial"/>
            </a:endParaRPr>
          </a:p>
        </p:txBody>
      </p:sp>
      <p:sp>
        <p:nvSpPr>
          <p:cNvPr id="359" name="Google Shape;35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26"/>
          <p:cNvSpPr/>
          <p:nvPr/>
        </p:nvSpPr>
        <p:spPr>
          <a:xfrm>
            <a:off x="265148" y="2355159"/>
            <a:ext cx="5408290" cy="3899906"/>
          </a:xfrm>
          <a:prstGeom prst="roundRect">
            <a:avLst>
              <a:gd fmla="val 16667" name="adj"/>
            </a:avLst>
          </a:prstGeom>
          <a:solidFill>
            <a:srgbClr val="F2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365" name="Google Shape;365;p26"/>
          <p:cNvSpPr txBox="1"/>
          <p:nvPr>
            <p:ph type="title"/>
          </p:nvPr>
        </p:nvSpPr>
        <p:spPr>
          <a:xfrm>
            <a:off x="265148" y="81797"/>
            <a:ext cx="8748464" cy="11149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Arial"/>
              <a:buNone/>
            </a:pPr>
            <a:r>
              <a:rPr b="1" i="0" lang="zh-TW" sz="2800" u="none" cap="none" strike="noStrike">
                <a:solidFill>
                  <a:srgbClr val="000000"/>
                </a:solidFill>
                <a:latin typeface="Arial"/>
                <a:ea typeface="Arial"/>
                <a:cs typeface="Arial"/>
                <a:sym typeface="Arial"/>
              </a:rPr>
              <a:t>學科能力測驗（</a:t>
            </a:r>
            <a:r>
              <a:rPr b="1" i="0" lang="zh-TW" sz="2800" u="none" cap="none" strike="noStrike">
                <a:solidFill>
                  <a:srgbClr val="000000"/>
                </a:solidFill>
                <a:latin typeface="Times New Roman"/>
                <a:ea typeface="Times New Roman"/>
                <a:cs typeface="Times New Roman"/>
                <a:sym typeface="Times New Roman"/>
              </a:rPr>
              <a:t>X</a:t>
            </a:r>
            <a:r>
              <a:rPr b="1" i="0" lang="zh-TW" sz="2800" u="none" cap="none" strike="noStrike">
                <a:solidFill>
                  <a:srgbClr val="000000"/>
                </a:solidFill>
                <a:latin typeface="Arial"/>
                <a:ea typeface="Arial"/>
                <a:cs typeface="Arial"/>
                <a:sym typeface="Arial"/>
              </a:rPr>
              <a:t>）、分科測驗（</a:t>
            </a:r>
            <a:r>
              <a:rPr b="1" i="0" lang="zh-TW" sz="2800" u="none" cap="none" strike="noStrike">
                <a:solidFill>
                  <a:srgbClr val="000000"/>
                </a:solidFill>
                <a:latin typeface="Times New Roman"/>
                <a:ea typeface="Times New Roman"/>
                <a:cs typeface="Times New Roman"/>
                <a:sym typeface="Times New Roman"/>
              </a:rPr>
              <a:t>Y</a:t>
            </a:r>
            <a:r>
              <a:rPr b="1" i="0" lang="zh-TW" sz="2800" u="none" cap="none" strike="noStrike">
                <a:solidFill>
                  <a:srgbClr val="000000"/>
                </a:solidFill>
                <a:latin typeface="Arial"/>
                <a:ea typeface="Arial"/>
                <a:cs typeface="Arial"/>
                <a:sym typeface="Arial"/>
              </a:rPr>
              <a:t>）、</a:t>
            </a:r>
            <a:br>
              <a:rPr b="1" i="0" lang="zh-TW" sz="2800" u="none" cap="none" strike="noStrike">
                <a:solidFill>
                  <a:srgbClr val="000000"/>
                </a:solidFill>
                <a:latin typeface="Arial"/>
                <a:ea typeface="Arial"/>
                <a:cs typeface="Arial"/>
                <a:sym typeface="Arial"/>
              </a:rPr>
            </a:br>
            <a:r>
              <a:rPr b="1" i="0" lang="zh-TW" sz="2800" u="none" cap="none" strike="noStrike">
                <a:solidFill>
                  <a:srgbClr val="000000"/>
                </a:solidFill>
                <a:latin typeface="Arial"/>
                <a:ea typeface="Arial"/>
                <a:cs typeface="Arial"/>
                <a:sym typeface="Arial"/>
              </a:rPr>
              <a:t>綜合學習表現（</a:t>
            </a:r>
            <a:r>
              <a:rPr b="1" i="0" lang="zh-TW" sz="2800" u="none" cap="none" strike="noStrike">
                <a:solidFill>
                  <a:srgbClr val="000000"/>
                </a:solidFill>
                <a:latin typeface="Times New Roman"/>
                <a:ea typeface="Times New Roman"/>
                <a:cs typeface="Times New Roman"/>
                <a:sym typeface="Times New Roman"/>
              </a:rPr>
              <a:t>P</a:t>
            </a:r>
            <a:r>
              <a:rPr b="1" i="0" lang="zh-TW" sz="2800" u="none" cap="none" strike="noStrike">
                <a:solidFill>
                  <a:srgbClr val="000000"/>
                </a:solidFill>
                <a:latin typeface="Arial"/>
                <a:ea typeface="Arial"/>
                <a:cs typeface="Arial"/>
                <a:sym typeface="Arial"/>
              </a:rPr>
              <a:t>）之內涵</a:t>
            </a:r>
            <a:endParaRPr b="1" i="0" sz="2800" u="none" cap="none" strike="noStrike">
              <a:solidFill>
                <a:schemeClr val="dk1"/>
              </a:solidFill>
              <a:latin typeface="Times New Roman"/>
              <a:ea typeface="Times New Roman"/>
              <a:cs typeface="Times New Roman"/>
              <a:sym typeface="Times New Roman"/>
            </a:endParaRPr>
          </a:p>
        </p:txBody>
      </p:sp>
      <p:graphicFrame>
        <p:nvGraphicFramePr>
          <p:cNvPr id="366" name="Google Shape;366;p26"/>
          <p:cNvGraphicFramePr/>
          <p:nvPr/>
        </p:nvGraphicFramePr>
        <p:xfrm>
          <a:off x="549871" y="2670899"/>
          <a:ext cx="3000000" cy="3000000"/>
        </p:xfrm>
        <a:graphic>
          <a:graphicData uri="http://schemas.openxmlformats.org/drawingml/2006/table">
            <a:tbl>
              <a:tblPr>
                <a:noFill/>
                <a:tableStyleId>{0544B686-5F77-4A65-9A0E-1A799F837FBA}</a:tableStyleId>
              </a:tblPr>
              <a:tblGrid>
                <a:gridCol w="731700"/>
                <a:gridCol w="492975"/>
                <a:gridCol w="1115500"/>
                <a:gridCol w="656000"/>
                <a:gridCol w="1879725"/>
              </a:tblGrid>
              <a:tr h="251225">
                <a:tc rowSpan="2">
                  <a:txBody>
                    <a:bodyPr>
                      <a:noAutofit/>
                    </a:bodyPr>
                    <a:lstStyle/>
                    <a:p>
                      <a:pPr indent="0" lvl="0" marL="0" marR="0" rtl="0" algn="ctr">
                        <a:spcBef>
                          <a:spcPts val="0"/>
                        </a:spcBef>
                        <a:spcAft>
                          <a:spcPts val="0"/>
                        </a:spcAft>
                        <a:buNone/>
                      </a:pPr>
                      <a:r>
                        <a:rPr b="1" lang="zh-TW" sz="1050" u="none" cap="none" strike="noStrike">
                          <a:latin typeface="Times New Roman"/>
                          <a:ea typeface="Times New Roman"/>
                          <a:cs typeface="Times New Roman"/>
                          <a:sym typeface="Times New Roman"/>
                        </a:rPr>
                        <a:t>領域</a:t>
                      </a:r>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gridSpan="2">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必修</a:t>
                      </a:r>
                      <a:endParaRPr b="1" sz="1050" u="none" cap="none" strike="noStrike">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hMerge="1"/>
                <a:tc gridSpan="2">
                  <a:txBody>
                    <a:bodyPr>
                      <a:noAutofit/>
                    </a:bodyPr>
                    <a:lstStyle/>
                    <a:p>
                      <a:pPr indent="0" lvl="0" marL="0" marR="0" rtl="0" algn="ctr">
                        <a:spcBef>
                          <a:spcPts val="0"/>
                        </a:spcBef>
                        <a:spcAft>
                          <a:spcPts val="0"/>
                        </a:spcAft>
                        <a:buNone/>
                      </a:pPr>
                      <a:r>
                        <a:rPr b="1" lang="zh-TW" sz="1050" u="none" cap="none" strike="noStrike">
                          <a:latin typeface="Times New Roman"/>
                          <a:ea typeface="Times New Roman"/>
                          <a:cs typeface="Times New Roman"/>
                          <a:sym typeface="Times New Roman"/>
                        </a:rPr>
                        <a:t>加深加廣選修</a:t>
                      </a:r>
                      <a:endParaRPr b="1" sz="1050" u="none" cap="none" strike="noStrike">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hMerge="1"/>
              </a:tr>
              <a:tr h="390325">
                <a:tc vMerge="1"/>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學分數</a:t>
                      </a:r>
                      <a:endParaRPr b="1" sz="1050" u="none" cap="none" strike="noStrike">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科目別</a:t>
                      </a:r>
                      <a:endParaRPr b="1" sz="1050" u="none" cap="none" strike="noStrike">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可規劃</a:t>
                      </a:r>
                      <a:endParaRPr b="1" sz="10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學分數</a:t>
                      </a:r>
                      <a:endParaRPr b="1" sz="1050" u="none" cap="none" strike="noStrike">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latin typeface="Times New Roman"/>
                          <a:ea typeface="Times New Roman"/>
                          <a:cs typeface="Times New Roman"/>
                          <a:sym typeface="Times New Roman"/>
                        </a:rPr>
                        <a:t>說明／領綱規劃</a:t>
                      </a:r>
                      <a:endParaRPr sz="1050" u="none" cap="none" strike="noStrike"/>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DDAB"/>
                    </a:solidFill>
                  </a:tcPr>
                </a:tc>
              </a:tr>
              <a:tr h="168675">
                <a:tc rowSpan="2">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語文</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20</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國文  </a:t>
                      </a:r>
                      <a:br>
                        <a:rPr b="1" lang="zh-TW" sz="1050" u="none" cap="none" strike="noStrike">
                          <a:solidFill>
                            <a:schemeClr val="dk1"/>
                          </a:solidFill>
                          <a:latin typeface="Times New Roman"/>
                          <a:ea typeface="Times New Roman"/>
                          <a:cs typeface="Times New Roman"/>
                          <a:sym typeface="Times New Roman"/>
                        </a:rPr>
                      </a:br>
                      <a:r>
                        <a:rPr b="1" lang="zh-TW" sz="1050" u="none" cap="none" strike="noStrike">
                          <a:solidFill>
                            <a:schemeClr val="dk1"/>
                          </a:solidFill>
                          <a:latin typeface="Times New Roman"/>
                          <a:ea typeface="Times New Roman"/>
                          <a:cs typeface="Times New Roman"/>
                          <a:sym typeface="Times New Roman"/>
                        </a:rPr>
                        <a:t>含文化基本教材</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規劃4科(2)；至少修習4學分</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78825">
                <a:tc vMerge="1"/>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英文</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12</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含第二外語，英語文規劃4科(1~2)；至少修習6學分</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數學</a:t>
                      </a:r>
                      <a:endParaRPr/>
                    </a:p>
                    <a:p>
                      <a:pPr indent="0" lvl="0" marL="0" marR="0" rtl="0" algn="ctr">
                        <a:spcBef>
                          <a:spcPts val="0"/>
                        </a:spcBef>
                        <a:spcAft>
                          <a:spcPts val="0"/>
                        </a:spcAft>
                        <a:buNone/>
                      </a:pPr>
                      <a:r>
                        <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16</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AB版</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規劃2科(8)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自然科學</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12</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物化生地</a:t>
                      </a:r>
                      <a:endParaRPr b="1" sz="105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+探究與實作</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32</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物(10)、化(10)、生(8)、地(4)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1125">
                <a:tc>
                  <a:txBody>
                    <a:bodyPr>
                      <a:noAutofit/>
                    </a:bodyPr>
                    <a:lstStyle/>
                    <a:p>
                      <a:pPr indent="0" lvl="0" marL="0" marR="0" rtl="0" algn="ctr">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社會</a:t>
                      </a:r>
                      <a:endParaRPr sz="1050" u="none" cap="none" strike="noStrike">
                        <a:solidFill>
                          <a:schemeClr val="dk1"/>
                        </a:solidFil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歷、地理、公</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24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研議中</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藝術</a:t>
                      </a:r>
                      <a:endParaRPr b="1" sz="1050" u="none" cap="none" strike="noStrike">
                        <a:solidFill>
                          <a:schemeClr val="dk1"/>
                        </a:solidFill>
                        <a:latin typeface="Times New Roman"/>
                        <a:ea typeface="Times New Roman"/>
                        <a:cs typeface="Times New Roman"/>
                        <a:sym typeface="Times New Roman"/>
                      </a:endParaRPr>
                    </a:p>
                  </a:txBody>
                  <a:tcPr marT="0" marB="0" marR="44350" marL="44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10</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音樂、美術、藝術生活</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6</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規劃4科(2~4)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科技</a:t>
                      </a:r>
                      <a:endParaRPr b="1" sz="1050" u="none" cap="none" strike="noStrike">
                        <a:solidFill>
                          <a:schemeClr val="dk1"/>
                        </a:solidFill>
                        <a:latin typeface="Times New Roman"/>
                        <a:ea typeface="Times New Roman"/>
                        <a:cs typeface="Times New Roman"/>
                        <a:sym typeface="Times New Roman"/>
                      </a:endParaRPr>
                    </a:p>
                  </a:txBody>
                  <a:tcPr marT="0" marB="0" marR="44350" marL="44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生活科技、資訊科技</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8</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規劃5科(2~4)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綜合活動</a:t>
                      </a:r>
                      <a:endParaRPr b="1" sz="1050" u="none" cap="none" strike="noStrike">
                        <a:solidFill>
                          <a:schemeClr val="dk1"/>
                        </a:solidFill>
                        <a:latin typeface="Times New Roman"/>
                        <a:ea typeface="Times New Roman"/>
                        <a:cs typeface="Times New Roman"/>
                        <a:sym typeface="Times New Roman"/>
                      </a:endParaRPr>
                    </a:p>
                  </a:txBody>
                  <a:tcPr marT="0" marB="0" marR="44350" marL="44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生涯規劃、生命教育、高中家政</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6</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規劃6科(2)</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2475">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健康與體育</a:t>
                      </a:r>
                      <a:endParaRPr b="1" sz="1050" u="none" cap="none" strike="noStrike">
                        <a:solidFill>
                          <a:schemeClr val="dk1"/>
                        </a:solidFill>
                        <a:latin typeface="Times New Roman"/>
                        <a:ea typeface="Times New Roman"/>
                        <a:cs typeface="Times New Roman"/>
                        <a:sym typeface="Times New Roman"/>
                      </a:endParaRPr>
                    </a:p>
                  </a:txBody>
                  <a:tcPr marT="0" marB="0" marR="44350" marL="44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BF5"/>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14</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健康與護理、體育</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1050" u="none" cap="none" strike="noStrike">
                          <a:solidFill>
                            <a:schemeClr val="dk1"/>
                          </a:solidFill>
                          <a:latin typeface="Times New Roman"/>
                          <a:ea typeface="Times New Roman"/>
                          <a:cs typeface="Times New Roman"/>
                          <a:sym typeface="Times New Roman"/>
                        </a:rPr>
                        <a:t>6</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50"/>
                        <a:buFont typeface="Times New Roman"/>
                        <a:buNone/>
                      </a:pPr>
                      <a:r>
                        <a:rPr b="1" lang="zh-TW" sz="1050" u="none" cap="none" strike="noStrike">
                          <a:solidFill>
                            <a:schemeClr val="dk1"/>
                          </a:solidFill>
                          <a:latin typeface="Times New Roman"/>
                          <a:ea typeface="Times New Roman"/>
                          <a:cs typeface="Times New Roman"/>
                          <a:sym typeface="Times New Roman"/>
                        </a:rPr>
                        <a:t>規劃3科(2)</a:t>
                      </a:r>
                      <a:endParaRPr b="1" sz="1050" u="none" cap="none" strike="noStrike">
                        <a:solidFill>
                          <a:schemeClr val="dk1"/>
                        </a:solidFill>
                        <a:latin typeface="Times New Roman"/>
                        <a:ea typeface="Times New Roman"/>
                        <a:cs typeface="Times New Roman"/>
                        <a:sym typeface="Times New Roman"/>
                      </a:endParaRPr>
                    </a:p>
                  </a:txBody>
                  <a:tcPr marT="0" marB="0" marR="67425" marL="6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67" name="Google Shape;367;p26"/>
          <p:cNvSpPr/>
          <p:nvPr/>
        </p:nvSpPr>
        <p:spPr>
          <a:xfrm>
            <a:off x="6123285" y="2859389"/>
            <a:ext cx="2085773" cy="466660"/>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304800" lvl="0" marL="304800" marR="0" rtl="0" algn="ctr">
              <a:lnSpc>
                <a:spcPct val="100000"/>
              </a:lnSpc>
              <a:spcBef>
                <a:spcPts val="0"/>
              </a:spcBef>
              <a:spcAft>
                <a:spcPts val="0"/>
              </a:spcAft>
              <a:buClr>
                <a:srgbClr val="000000"/>
              </a:buClr>
              <a:buSzPts val="2200"/>
              <a:buFont typeface="Arial"/>
              <a:buNone/>
            </a:pPr>
            <a:r>
              <a:rPr b="1" i="0" lang="zh-TW" sz="2200" u="none" cap="none" strike="noStrike">
                <a:solidFill>
                  <a:srgbClr val="000000"/>
                </a:solidFill>
                <a:latin typeface="Times New Roman"/>
                <a:ea typeface="Times New Roman"/>
                <a:cs typeface="Times New Roman"/>
                <a:sym typeface="Times New Roman"/>
              </a:rPr>
              <a:t> </a:t>
            </a:r>
            <a:r>
              <a:rPr b="1" lang="zh-TW" sz="2800">
                <a:solidFill>
                  <a:srgbClr val="000000"/>
                </a:solidFill>
                <a:latin typeface="Arial"/>
                <a:ea typeface="Arial"/>
                <a:cs typeface="Arial"/>
                <a:sym typeface="Arial"/>
              </a:rPr>
              <a:t>班級/社團</a:t>
            </a:r>
            <a:endParaRPr/>
          </a:p>
        </p:txBody>
      </p:sp>
      <p:sp>
        <p:nvSpPr>
          <p:cNvPr id="368" name="Google Shape;368;p26"/>
          <p:cNvSpPr/>
          <p:nvPr/>
        </p:nvSpPr>
        <p:spPr>
          <a:xfrm>
            <a:off x="6137408" y="4046129"/>
            <a:ext cx="2085773" cy="526820"/>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304800" lvl="0" marL="304800" marR="0" rtl="0" algn="ctr">
              <a:lnSpc>
                <a:spcPct val="100000"/>
              </a:lnSpc>
              <a:spcBef>
                <a:spcPts val="0"/>
              </a:spcBef>
              <a:spcAft>
                <a:spcPts val="0"/>
              </a:spcAft>
              <a:buClr>
                <a:srgbClr val="000000"/>
              </a:buClr>
              <a:buSzPts val="2200"/>
              <a:buFont typeface="Arial"/>
              <a:buNone/>
            </a:pPr>
            <a:r>
              <a:rPr b="1" i="0" lang="zh-TW" sz="2200" u="none" cap="none" strike="noStrike">
                <a:solidFill>
                  <a:srgbClr val="000000"/>
                </a:solidFill>
                <a:latin typeface="Times New Roman"/>
                <a:ea typeface="Times New Roman"/>
                <a:cs typeface="Times New Roman"/>
                <a:sym typeface="Times New Roman"/>
              </a:rPr>
              <a:t> </a:t>
            </a:r>
            <a:r>
              <a:rPr b="1" lang="zh-TW" sz="2000">
                <a:solidFill>
                  <a:srgbClr val="000000"/>
                </a:solidFill>
                <a:latin typeface="Arial"/>
                <a:ea typeface="Arial"/>
                <a:cs typeface="Arial"/>
                <a:sym typeface="Arial"/>
              </a:rPr>
              <a:t>自傳/學習計畫</a:t>
            </a:r>
            <a:endParaRPr b="1" sz="2200">
              <a:solidFill>
                <a:srgbClr val="000000"/>
              </a:solidFill>
              <a:latin typeface="Arial"/>
              <a:ea typeface="Arial"/>
              <a:cs typeface="Arial"/>
              <a:sym typeface="Arial"/>
            </a:endParaRPr>
          </a:p>
        </p:txBody>
      </p:sp>
      <p:sp>
        <p:nvSpPr>
          <p:cNvPr id="369" name="Google Shape;369;p26"/>
          <p:cNvSpPr/>
          <p:nvPr/>
        </p:nvSpPr>
        <p:spPr>
          <a:xfrm>
            <a:off x="6123286" y="4660572"/>
            <a:ext cx="2085772" cy="465677"/>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304800" lvl="0" marL="304800" marR="0" rtl="0" algn="ctr">
              <a:lnSpc>
                <a:spcPct val="111000"/>
              </a:lnSpc>
              <a:spcBef>
                <a:spcPts val="0"/>
              </a:spcBef>
              <a:spcAft>
                <a:spcPts val="0"/>
              </a:spcAft>
              <a:buClr>
                <a:srgbClr val="000000"/>
              </a:buClr>
              <a:buSzPts val="2800"/>
              <a:buFont typeface="Noto Sans Symbols"/>
              <a:buNone/>
            </a:pPr>
            <a:r>
              <a:rPr b="1" lang="zh-TW" sz="2800">
                <a:solidFill>
                  <a:srgbClr val="000000"/>
                </a:solidFill>
                <a:latin typeface="Arial"/>
                <a:ea typeface="Arial"/>
                <a:cs typeface="Arial"/>
                <a:sym typeface="Arial"/>
              </a:rPr>
              <a:t>競賽/檢定</a:t>
            </a:r>
            <a:endParaRPr b="1" sz="2800">
              <a:solidFill>
                <a:srgbClr val="000000"/>
              </a:solidFill>
              <a:latin typeface="Arial"/>
              <a:ea typeface="Arial"/>
              <a:cs typeface="Arial"/>
              <a:sym typeface="Arial"/>
            </a:endParaRPr>
          </a:p>
        </p:txBody>
      </p:sp>
      <p:sp>
        <p:nvSpPr>
          <p:cNvPr id="370" name="Google Shape;370;p26"/>
          <p:cNvSpPr/>
          <p:nvPr/>
        </p:nvSpPr>
        <p:spPr>
          <a:xfrm>
            <a:off x="6104207" y="5433028"/>
            <a:ext cx="2085772" cy="526820"/>
          </a:xfrm>
          <a:prstGeom prst="roundRect">
            <a:avLst>
              <a:gd fmla="val 9398" name="adj"/>
            </a:avLst>
          </a:prstGeom>
          <a:solidFill>
            <a:srgbClr val="FFFFC9"/>
          </a:solidFill>
          <a:ln>
            <a:noFill/>
          </a:ln>
        </p:spPr>
        <p:txBody>
          <a:bodyPr anchorCtr="0" anchor="ctr" bIns="45700" lIns="91425" spcFirstLastPara="1" rIns="91425" wrap="square" tIns="45700">
            <a:noAutofit/>
          </a:bodyPr>
          <a:lstStyle/>
          <a:p>
            <a:pPr indent="-304800" lvl="0" marL="304800" marR="0" rtl="0" algn="ctr">
              <a:lnSpc>
                <a:spcPct val="111000"/>
              </a:lnSpc>
              <a:spcBef>
                <a:spcPts val="0"/>
              </a:spcBef>
              <a:spcAft>
                <a:spcPts val="0"/>
              </a:spcAft>
              <a:buClr>
                <a:srgbClr val="000000"/>
              </a:buClr>
              <a:buSzPts val="2200"/>
              <a:buFont typeface="Arial"/>
              <a:buNone/>
            </a:pPr>
            <a:r>
              <a:rPr b="1" i="0" lang="zh-TW" sz="2200" u="none" cap="none" strike="noStrike">
                <a:solidFill>
                  <a:srgbClr val="000000"/>
                </a:solidFill>
                <a:latin typeface="Times New Roman"/>
                <a:ea typeface="Times New Roman"/>
                <a:cs typeface="Times New Roman"/>
                <a:sym typeface="Times New Roman"/>
              </a:rPr>
              <a:t>大學校系甄試</a:t>
            </a:r>
            <a:endParaRPr b="0" i="0" sz="2200" u="none" cap="none" strike="noStrike">
              <a:solidFill>
                <a:srgbClr val="000000"/>
              </a:solidFill>
              <a:latin typeface="Times New Roman"/>
              <a:ea typeface="Times New Roman"/>
              <a:cs typeface="Times New Roman"/>
              <a:sym typeface="Times New Roman"/>
            </a:endParaRPr>
          </a:p>
        </p:txBody>
      </p:sp>
      <p:sp>
        <p:nvSpPr>
          <p:cNvPr id="371" name="Google Shape;371;p26"/>
          <p:cNvSpPr/>
          <p:nvPr/>
        </p:nvSpPr>
        <p:spPr>
          <a:xfrm>
            <a:off x="6137408" y="2345017"/>
            <a:ext cx="2085772" cy="388432"/>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0" lvl="0" marL="0" marR="0" rtl="0" algn="ctr">
              <a:lnSpc>
                <a:spcPct val="111000"/>
              </a:lnSpc>
              <a:spcBef>
                <a:spcPts val="0"/>
              </a:spcBef>
              <a:spcAft>
                <a:spcPts val="0"/>
              </a:spcAft>
              <a:buClr>
                <a:srgbClr val="000000"/>
              </a:buClr>
              <a:buSzPts val="2800"/>
              <a:buFont typeface="Arial"/>
              <a:buNone/>
            </a:pPr>
            <a:r>
              <a:rPr b="1" i="0" lang="zh-TW" sz="2800" u="none" cap="none" strike="noStrike">
                <a:solidFill>
                  <a:srgbClr val="000000"/>
                </a:solidFill>
                <a:latin typeface="Arial"/>
                <a:ea typeface="Arial"/>
                <a:cs typeface="Arial"/>
                <a:sym typeface="Arial"/>
              </a:rPr>
              <a:t>校訂課程</a:t>
            </a:r>
            <a:endParaRPr b="0" i="0" sz="2800" u="none" cap="none" strike="noStrike">
              <a:solidFill>
                <a:srgbClr val="000000"/>
              </a:solidFill>
              <a:latin typeface="Arial"/>
              <a:ea typeface="Arial"/>
              <a:cs typeface="Arial"/>
              <a:sym typeface="Arial"/>
            </a:endParaRPr>
          </a:p>
        </p:txBody>
      </p:sp>
      <p:sp>
        <p:nvSpPr>
          <p:cNvPr id="372" name="Google Shape;372;p26"/>
          <p:cNvSpPr/>
          <p:nvPr/>
        </p:nvSpPr>
        <p:spPr>
          <a:xfrm>
            <a:off x="5825432" y="1556792"/>
            <a:ext cx="2638128" cy="4588686"/>
          </a:xfrm>
          <a:prstGeom prst="roundRect">
            <a:avLst>
              <a:gd fmla="val 5982" name="adj"/>
            </a:avLst>
          </a:prstGeom>
          <a:noFill/>
          <a:ln cap="flat" cmpd="sng" w="381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373" name="Google Shape;373;p26"/>
          <p:cNvSpPr/>
          <p:nvPr/>
        </p:nvSpPr>
        <p:spPr>
          <a:xfrm>
            <a:off x="6804248" y="6255065"/>
            <a:ext cx="926834" cy="369332"/>
          </a:xfrm>
          <a:prstGeom prst="rect">
            <a:avLst/>
          </a:prstGeom>
          <a:solidFill>
            <a:srgbClr val="EF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7030A0"/>
                </a:solidFill>
                <a:latin typeface="Calibri"/>
                <a:ea typeface="Calibri"/>
                <a:cs typeface="Calibri"/>
                <a:sym typeface="Calibri"/>
              </a:rPr>
              <a:t>屬於</a:t>
            </a:r>
            <a:r>
              <a:rPr b="1" lang="zh-TW" sz="1800">
                <a:solidFill>
                  <a:srgbClr val="7030A0"/>
                </a:solidFill>
                <a:latin typeface="Times New Roman"/>
                <a:ea typeface="Times New Roman"/>
                <a:cs typeface="Times New Roman"/>
                <a:sym typeface="Times New Roman"/>
              </a:rPr>
              <a:t>P</a:t>
            </a:r>
            <a:endParaRPr b="1" sz="1800">
              <a:solidFill>
                <a:srgbClr val="7030A0"/>
              </a:solidFill>
              <a:latin typeface="Times New Roman"/>
              <a:ea typeface="Times New Roman"/>
              <a:cs typeface="Times New Roman"/>
              <a:sym typeface="Times New Roman"/>
            </a:endParaRPr>
          </a:p>
        </p:txBody>
      </p:sp>
      <p:sp>
        <p:nvSpPr>
          <p:cNvPr id="374" name="Google Shape;374;p26"/>
          <p:cNvSpPr/>
          <p:nvPr/>
        </p:nvSpPr>
        <p:spPr>
          <a:xfrm>
            <a:off x="564138" y="3275248"/>
            <a:ext cx="2260705" cy="1567362"/>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375" name="Google Shape;375;p26"/>
          <p:cNvSpPr txBox="1"/>
          <p:nvPr/>
        </p:nvSpPr>
        <p:spPr>
          <a:xfrm>
            <a:off x="587082" y="2826114"/>
            <a:ext cx="960582" cy="369332"/>
          </a:xfrm>
          <a:prstGeom prst="rect">
            <a:avLst/>
          </a:prstGeom>
          <a:solidFill>
            <a:srgbClr val="F2DAD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Calibri"/>
              <a:buNone/>
            </a:pPr>
            <a:r>
              <a:rPr b="1" i="0" lang="zh-TW" sz="1800" u="none" cap="none" strike="noStrike">
                <a:solidFill>
                  <a:srgbClr val="C00000"/>
                </a:solidFill>
                <a:latin typeface="Calibri"/>
                <a:ea typeface="Calibri"/>
                <a:cs typeface="Calibri"/>
                <a:sym typeface="Calibri"/>
              </a:rPr>
              <a:t>屬於</a:t>
            </a:r>
            <a:r>
              <a:rPr b="1" i="0" lang="zh-TW" sz="1800" u="none" cap="none" strike="noStrike">
                <a:solidFill>
                  <a:srgbClr val="C00000"/>
                </a:solidFill>
                <a:latin typeface="Times New Roman"/>
                <a:ea typeface="Times New Roman"/>
                <a:cs typeface="Times New Roman"/>
                <a:sym typeface="Times New Roman"/>
              </a:rPr>
              <a:t>X</a:t>
            </a:r>
            <a:endParaRPr b="1" i="0" sz="1800" u="none" cap="none" strike="noStrike">
              <a:solidFill>
                <a:srgbClr val="C00000"/>
              </a:solidFill>
              <a:latin typeface="Times New Roman"/>
              <a:ea typeface="Times New Roman"/>
              <a:cs typeface="Times New Roman"/>
              <a:sym typeface="Times New Roman"/>
            </a:endParaRPr>
          </a:p>
        </p:txBody>
      </p:sp>
      <p:sp>
        <p:nvSpPr>
          <p:cNvPr id="376" name="Google Shape;376;p26"/>
          <p:cNvSpPr/>
          <p:nvPr/>
        </p:nvSpPr>
        <p:spPr>
          <a:xfrm>
            <a:off x="546416" y="3946038"/>
            <a:ext cx="4882816" cy="947371"/>
          </a:xfrm>
          <a:prstGeom prst="roundRect">
            <a:avLst>
              <a:gd fmla="val 4909" name="adj"/>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377" name="Google Shape;377;p26"/>
          <p:cNvSpPr txBox="1"/>
          <p:nvPr/>
        </p:nvSpPr>
        <p:spPr>
          <a:xfrm>
            <a:off x="4477794" y="3463850"/>
            <a:ext cx="857232" cy="369332"/>
          </a:xfrm>
          <a:prstGeom prst="rect">
            <a:avLst/>
          </a:prstGeom>
          <a:solidFill>
            <a:srgbClr val="EFE5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1800"/>
              <a:buFont typeface="Calibri"/>
              <a:buNone/>
            </a:pPr>
            <a:r>
              <a:rPr b="1" i="0" lang="zh-TW" sz="1800" u="none" cap="none" strike="noStrike">
                <a:solidFill>
                  <a:srgbClr val="7030A0"/>
                </a:solidFill>
                <a:latin typeface="Calibri"/>
                <a:ea typeface="Calibri"/>
                <a:cs typeface="Calibri"/>
                <a:sym typeface="Calibri"/>
              </a:rPr>
              <a:t>屬於</a:t>
            </a:r>
            <a:r>
              <a:rPr b="1" i="0" lang="zh-TW" sz="1800" u="none" cap="none" strike="noStrike">
                <a:solidFill>
                  <a:srgbClr val="7030A0"/>
                </a:solidFill>
                <a:latin typeface="Times New Roman"/>
                <a:ea typeface="Times New Roman"/>
                <a:cs typeface="Times New Roman"/>
                <a:sym typeface="Times New Roman"/>
              </a:rPr>
              <a:t>Y</a:t>
            </a:r>
            <a:endParaRPr b="1" i="0" sz="1800" u="none" cap="none" strike="noStrike">
              <a:solidFill>
                <a:srgbClr val="7030A0"/>
              </a:solidFill>
              <a:latin typeface="Times New Roman"/>
              <a:ea typeface="Times New Roman"/>
              <a:cs typeface="Times New Roman"/>
              <a:sym typeface="Times New Roman"/>
            </a:endParaRPr>
          </a:p>
        </p:txBody>
      </p:sp>
      <p:sp>
        <p:nvSpPr>
          <p:cNvPr id="378" name="Google Shape;378;p26"/>
          <p:cNvSpPr/>
          <p:nvPr/>
        </p:nvSpPr>
        <p:spPr>
          <a:xfrm>
            <a:off x="6145875" y="3470065"/>
            <a:ext cx="2085773" cy="475974"/>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304800" lvl="0" marL="304800" marR="0" rtl="0" algn="ctr">
              <a:lnSpc>
                <a:spcPct val="100000"/>
              </a:lnSpc>
              <a:spcBef>
                <a:spcPts val="0"/>
              </a:spcBef>
              <a:spcAft>
                <a:spcPts val="0"/>
              </a:spcAft>
              <a:buClr>
                <a:srgbClr val="000000"/>
              </a:buClr>
              <a:buSzPts val="2200"/>
              <a:buFont typeface="Arial"/>
              <a:buNone/>
            </a:pPr>
            <a:r>
              <a:rPr b="1" i="0" lang="zh-TW" sz="2200" u="none" cap="none" strike="noStrike">
                <a:solidFill>
                  <a:srgbClr val="000000"/>
                </a:solidFill>
                <a:latin typeface="Times New Roman"/>
                <a:ea typeface="Times New Roman"/>
                <a:cs typeface="Times New Roman"/>
                <a:sym typeface="Times New Roman"/>
              </a:rPr>
              <a:t> </a:t>
            </a:r>
            <a:r>
              <a:rPr b="1" lang="zh-TW" sz="2800">
                <a:solidFill>
                  <a:srgbClr val="000000"/>
                </a:solidFill>
                <a:latin typeface="Arial"/>
                <a:ea typeface="Arial"/>
                <a:cs typeface="Arial"/>
                <a:sym typeface="Arial"/>
              </a:rPr>
              <a:t>學習成果</a:t>
            </a:r>
            <a:endParaRPr/>
          </a:p>
        </p:txBody>
      </p:sp>
      <p:sp>
        <p:nvSpPr>
          <p:cNvPr id="379" name="Google Shape;379;p26"/>
          <p:cNvSpPr/>
          <p:nvPr/>
        </p:nvSpPr>
        <p:spPr>
          <a:xfrm>
            <a:off x="5958255" y="1676399"/>
            <a:ext cx="2372481" cy="3586533"/>
          </a:xfrm>
          <a:prstGeom prst="roundRect">
            <a:avLst>
              <a:gd fmla="val 1984" name="adj"/>
            </a:avLst>
          </a:prstGeom>
          <a:noFill/>
          <a:ln cap="flat" cmpd="sng" w="25400">
            <a:solidFill>
              <a:srgbClr val="102C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380" name="Google Shape;380;p26"/>
          <p:cNvSpPr txBox="1"/>
          <p:nvPr/>
        </p:nvSpPr>
        <p:spPr>
          <a:xfrm>
            <a:off x="8326957" y="3398013"/>
            <a:ext cx="461866" cy="369332"/>
          </a:xfrm>
          <a:prstGeom prst="rect">
            <a:avLst/>
          </a:prstGeom>
          <a:solidFill>
            <a:srgbClr val="F2DAD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65D"/>
              </a:buClr>
              <a:buSzPts val="1800"/>
              <a:buFont typeface="Times New Roman"/>
              <a:buNone/>
            </a:pPr>
            <a:r>
              <a:rPr b="1" i="0" lang="zh-TW" sz="1800" u="none" cap="none" strike="noStrike">
                <a:solidFill>
                  <a:srgbClr val="17365D"/>
                </a:solidFill>
                <a:latin typeface="Times New Roman"/>
                <a:ea typeface="Times New Roman"/>
                <a:cs typeface="Times New Roman"/>
                <a:sym typeface="Times New Roman"/>
              </a:rPr>
              <a:t>P</a:t>
            </a:r>
            <a:r>
              <a:rPr b="1" baseline="-25000" i="0" lang="zh-TW" sz="1800" u="none" cap="none" strike="noStrike">
                <a:solidFill>
                  <a:srgbClr val="17365D"/>
                </a:solidFill>
                <a:latin typeface="Times New Roman"/>
                <a:ea typeface="Times New Roman"/>
                <a:cs typeface="Times New Roman"/>
                <a:sym typeface="Times New Roman"/>
              </a:rPr>
              <a:t>1</a:t>
            </a:r>
            <a:endParaRPr b="1" baseline="-25000" i="0" sz="1800" u="none" cap="none" strike="noStrike">
              <a:solidFill>
                <a:srgbClr val="17365D"/>
              </a:solidFill>
              <a:latin typeface="Times New Roman"/>
              <a:ea typeface="Times New Roman"/>
              <a:cs typeface="Times New Roman"/>
              <a:sym typeface="Times New Roman"/>
            </a:endParaRPr>
          </a:p>
        </p:txBody>
      </p:sp>
      <p:sp>
        <p:nvSpPr>
          <p:cNvPr id="381" name="Google Shape;381;p26"/>
          <p:cNvSpPr txBox="1"/>
          <p:nvPr/>
        </p:nvSpPr>
        <p:spPr>
          <a:xfrm>
            <a:off x="8340315" y="5544429"/>
            <a:ext cx="461866" cy="369332"/>
          </a:xfrm>
          <a:prstGeom prst="rect">
            <a:avLst/>
          </a:prstGeom>
          <a:solidFill>
            <a:srgbClr val="FFFF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65D"/>
              </a:buClr>
              <a:buSzPts val="1800"/>
              <a:buFont typeface="Times New Roman"/>
              <a:buNone/>
            </a:pPr>
            <a:r>
              <a:rPr b="1" i="0" lang="zh-TW" sz="1800" u="none" cap="none" strike="noStrike">
                <a:solidFill>
                  <a:srgbClr val="17365D"/>
                </a:solidFill>
                <a:latin typeface="Times New Roman"/>
                <a:ea typeface="Times New Roman"/>
                <a:cs typeface="Times New Roman"/>
                <a:sym typeface="Times New Roman"/>
              </a:rPr>
              <a:t>P</a:t>
            </a:r>
            <a:r>
              <a:rPr b="1" baseline="-25000" i="0" lang="zh-TW" sz="1800" u="none" cap="none" strike="noStrike">
                <a:solidFill>
                  <a:srgbClr val="17365D"/>
                </a:solidFill>
                <a:latin typeface="Times New Roman"/>
                <a:ea typeface="Times New Roman"/>
                <a:cs typeface="Times New Roman"/>
                <a:sym typeface="Times New Roman"/>
              </a:rPr>
              <a:t>2</a:t>
            </a:r>
            <a:endParaRPr b="1" baseline="-25000" i="0" sz="1800" u="none" cap="none" strike="noStrike">
              <a:solidFill>
                <a:srgbClr val="17365D"/>
              </a:solidFill>
              <a:latin typeface="Times New Roman"/>
              <a:ea typeface="Times New Roman"/>
              <a:cs typeface="Times New Roman"/>
              <a:sym typeface="Times New Roman"/>
            </a:endParaRPr>
          </a:p>
        </p:txBody>
      </p:sp>
      <p:sp>
        <p:nvSpPr>
          <p:cNvPr id="382" name="Google Shape;382;p26"/>
          <p:cNvSpPr/>
          <p:nvPr/>
        </p:nvSpPr>
        <p:spPr>
          <a:xfrm>
            <a:off x="6122082" y="1784741"/>
            <a:ext cx="2085772" cy="388432"/>
          </a:xfrm>
          <a:prstGeom prst="roundRect">
            <a:avLst>
              <a:gd fmla="val 9398" name="adj"/>
            </a:avLst>
          </a:prstGeom>
          <a:solidFill>
            <a:srgbClr val="F2DADA"/>
          </a:solidFill>
          <a:ln>
            <a:noFill/>
          </a:ln>
        </p:spPr>
        <p:txBody>
          <a:bodyPr anchorCtr="0" anchor="ctr" bIns="45700" lIns="91425" spcFirstLastPara="1" rIns="91425" wrap="square" tIns="45700">
            <a:noAutofit/>
          </a:bodyPr>
          <a:lstStyle/>
          <a:p>
            <a:pPr indent="0" lvl="0" marL="0" marR="0" rtl="0" algn="ctr">
              <a:lnSpc>
                <a:spcPct val="111000"/>
              </a:lnSpc>
              <a:spcBef>
                <a:spcPts val="0"/>
              </a:spcBef>
              <a:spcAft>
                <a:spcPts val="0"/>
              </a:spcAft>
              <a:buClr>
                <a:srgbClr val="000000"/>
              </a:buClr>
              <a:buSzPts val="2800"/>
              <a:buFont typeface="Noto Sans Symbols"/>
              <a:buNone/>
            </a:pPr>
            <a:r>
              <a:rPr b="1" lang="zh-TW" sz="2800">
                <a:solidFill>
                  <a:srgbClr val="000000"/>
                </a:solidFill>
                <a:latin typeface="Arial"/>
                <a:ea typeface="Arial"/>
                <a:cs typeface="Arial"/>
                <a:sym typeface="Arial"/>
              </a:rPr>
              <a:t>部定課程</a:t>
            </a:r>
            <a:endParaRPr/>
          </a:p>
        </p:txBody>
      </p:sp>
      <p:sp>
        <p:nvSpPr>
          <p:cNvPr id="383" name="Google Shape;383;p26"/>
          <p:cNvSpPr/>
          <p:nvPr/>
        </p:nvSpPr>
        <p:spPr>
          <a:xfrm>
            <a:off x="5958255" y="5373216"/>
            <a:ext cx="2372481" cy="679241"/>
          </a:xfrm>
          <a:prstGeom prst="roundRect">
            <a:avLst>
              <a:gd fmla="val 10620" name="adj"/>
            </a:avLst>
          </a:prstGeom>
          <a:noFill/>
          <a:ln cap="flat" cmpd="sng" w="25400">
            <a:solidFill>
              <a:srgbClr val="102C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384" name="Google Shape;384;p26"/>
          <p:cNvCxnSpPr/>
          <p:nvPr/>
        </p:nvCxnSpPr>
        <p:spPr>
          <a:xfrm>
            <a:off x="395315" y="1124744"/>
            <a:ext cx="8280000" cy="0"/>
          </a:xfrm>
          <a:prstGeom prst="straightConnector1">
            <a:avLst/>
          </a:prstGeom>
          <a:noFill/>
          <a:ln cap="flat" cmpd="sng" w="57150">
            <a:solidFill>
              <a:srgbClr val="7030A0"/>
            </a:solidFill>
            <a:prstDash val="solid"/>
            <a:round/>
            <a:headEnd len="sm" w="sm" type="none"/>
            <a:tailEnd len="sm" w="sm" type="none"/>
          </a:ln>
        </p:spPr>
      </p:cxnSp>
      <p:sp>
        <p:nvSpPr>
          <p:cNvPr id="385" name="Google Shape;38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386" name="Google Shape;386;p26"/>
          <p:cNvSpPr/>
          <p:nvPr/>
        </p:nvSpPr>
        <p:spPr>
          <a:xfrm>
            <a:off x="2969293" y="1916831"/>
            <a:ext cx="3132000" cy="438327"/>
          </a:xfrm>
          <a:prstGeom prst="bentArrow">
            <a:avLst>
              <a:gd fmla="val 25000" name="adj1"/>
              <a:gd fmla="val 25000" name="adj2"/>
              <a:gd fmla="val 25000" name="adj3"/>
              <a:gd fmla="val 43750" name="adj4"/>
            </a:avLst>
          </a:prstGeom>
          <a:solidFill>
            <a:srgbClr val="9537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7" name="Google Shape;387;p26"/>
          <p:cNvSpPr txBox="1"/>
          <p:nvPr/>
        </p:nvSpPr>
        <p:spPr>
          <a:xfrm>
            <a:off x="3779912" y="6268596"/>
            <a:ext cx="25202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u="sng">
                <a:solidFill>
                  <a:schemeClr val="hlink"/>
                </a:solidFill>
                <a:latin typeface="Times New Roman"/>
                <a:ea typeface="Times New Roman"/>
                <a:cs typeface="Times New Roman"/>
                <a:sym typeface="Times New Roman"/>
                <a:hlinkClick r:id="rId3"/>
              </a:rPr>
              <a:t>加深加廣課程</a:t>
            </a:r>
            <a:r>
              <a:rPr lang="zh-TW" sz="1800">
                <a:solidFill>
                  <a:schemeClr val="dk1"/>
                </a:solidFill>
                <a:latin typeface="Times New Roman"/>
                <a:ea typeface="Times New Roman"/>
                <a:cs typeface="Times New Roman"/>
                <a:sym typeface="Times New Roman"/>
              </a:rPr>
              <a:t>有哪些？</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 presetSubtype="0">
                                  <p:stCondLst>
                                    <p:cond delay="800"/>
                                  </p:stCondLst>
                                  <p:childTnLst>
                                    <p:set>
                                      <p:cBhvr>
                                        <p:cTn dur="1" fill="hold">
                                          <p:stCondLst>
                                            <p:cond delay="0"/>
                                          </p:stCondLst>
                                        </p:cTn>
                                        <p:tgtEl>
                                          <p:spTgt spid="386"/>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27"/>
          <p:cNvSpPr txBox="1"/>
          <p:nvPr>
            <p:ph type="title"/>
          </p:nvPr>
        </p:nvSpPr>
        <p:spPr>
          <a:xfrm>
            <a:off x="395536" y="188640"/>
            <a:ext cx="7413128" cy="9983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不同管道參採重點與招生條件不同-1</a:t>
            </a:r>
            <a:endParaRPr b="1" i="0" sz="3200" u="none" cap="none" strike="noStrike">
              <a:solidFill>
                <a:schemeClr val="dk1"/>
              </a:solidFill>
              <a:latin typeface="Times New Roman"/>
              <a:ea typeface="Times New Roman"/>
              <a:cs typeface="Times New Roman"/>
              <a:sym typeface="Times New Roman"/>
            </a:endParaRPr>
          </a:p>
        </p:txBody>
      </p:sp>
      <p:graphicFrame>
        <p:nvGraphicFramePr>
          <p:cNvPr id="393" name="Google Shape;393;p27"/>
          <p:cNvGraphicFramePr/>
          <p:nvPr/>
        </p:nvGraphicFramePr>
        <p:xfrm>
          <a:off x="903288" y="1484784"/>
          <a:ext cx="3000000" cy="3000000"/>
        </p:xfrm>
        <a:graphic>
          <a:graphicData uri="http://schemas.openxmlformats.org/drawingml/2006/table">
            <a:tbl>
              <a:tblPr>
                <a:noFill/>
                <a:tableStyleId>{0544B686-5F77-4A65-9A0E-1A799F837FBA}</a:tableStyleId>
              </a:tblPr>
              <a:tblGrid>
                <a:gridCol w="2880325"/>
                <a:gridCol w="2232250"/>
                <a:gridCol w="2232250"/>
              </a:tblGrid>
              <a:tr h="404025">
                <a:tc row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招生參採資料</a:t>
                      </a:r>
                      <a:endParaRPr b="1" sz="2400" u="none" cap="none" strike="noStrike">
                        <a:solidFill>
                          <a:schemeClr val="dk1"/>
                        </a:solidFill>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grid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主要管道參採項目</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CFAFC"/>
                    </a:solidFill>
                  </a:tcPr>
                </a:tc>
                <a:tc hMerge="1"/>
              </a:tr>
              <a:tr h="392200">
                <a:tc vMerge="1"/>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申請入學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分發入學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r>
              <a:tr h="441325">
                <a:tc>
                  <a:txBody>
                    <a:bodyPr>
                      <a:noAutofit/>
                    </a:bodyPr>
                    <a:lstStyle/>
                    <a:p>
                      <a:pPr indent="-255905" lvl="0" marL="255905" marR="0" rtl="0" algn="ctr">
                        <a:spcBef>
                          <a:spcPts val="0"/>
                        </a:spcBef>
                        <a:spcAft>
                          <a:spcPts val="0"/>
                        </a:spcAft>
                        <a:buNone/>
                      </a:pPr>
                      <a:r>
                        <a:rPr b="1" lang="zh-TW" sz="2400" u="none" cap="none" strike="noStrike">
                          <a:latin typeface="Times New Roman"/>
                          <a:ea typeface="Times New Roman"/>
                          <a:cs typeface="Times New Roman"/>
                          <a:sym typeface="Times New Roman"/>
                        </a:rPr>
                        <a:t>學科能力測驗（X）</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分科測驗（Y）</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綜合學習表現（P）</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394" name="Google Shape;394;p27"/>
          <p:cNvSpPr/>
          <p:nvPr/>
        </p:nvSpPr>
        <p:spPr>
          <a:xfrm>
            <a:off x="181360" y="4221088"/>
            <a:ext cx="8784976" cy="200047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14000"/>
              </a:lnSpc>
              <a:spcBef>
                <a:spcPts val="0"/>
              </a:spcBef>
              <a:spcAft>
                <a:spcPts val="0"/>
              </a:spcAft>
              <a:buClr>
                <a:srgbClr val="0F1308"/>
              </a:buClr>
              <a:buSzPts val="2240"/>
              <a:buFont typeface="Noto Sans Symbols"/>
              <a:buChar char="●"/>
            </a:pPr>
            <a:r>
              <a:rPr b="1" lang="zh-TW" sz="2800">
                <a:solidFill>
                  <a:srgbClr val="000000"/>
                </a:solidFill>
                <a:latin typeface="Times New Roman"/>
                <a:ea typeface="Times New Roman"/>
                <a:cs typeface="Times New Roman"/>
                <a:sym typeface="Times New Roman"/>
              </a:rPr>
              <a:t>申請入學或分發入學，皆須（可）參採 X 考科成績。</a:t>
            </a:r>
            <a:endParaRPr b="1" sz="2800">
              <a:solidFill>
                <a:srgbClr val="000000"/>
              </a:solidFill>
              <a:latin typeface="Times New Roman"/>
              <a:ea typeface="Times New Roman"/>
              <a:cs typeface="Times New Roman"/>
              <a:sym typeface="Times New Roman"/>
            </a:endParaRPr>
          </a:p>
          <a:p>
            <a:pPr indent="-285750" lvl="1" marL="742950" marR="0" rtl="0" algn="just">
              <a:lnSpc>
                <a:spcPct val="114000"/>
              </a:lnSpc>
              <a:spcBef>
                <a:spcPts val="600"/>
              </a:spcBef>
              <a:spcAft>
                <a:spcPts val="0"/>
              </a:spcAft>
              <a:buClr>
                <a:srgbClr val="0F1308"/>
              </a:buClr>
              <a:buSzPts val="1920"/>
              <a:buFont typeface="Noto Sans Symbols"/>
              <a:buChar char="✓"/>
            </a:pPr>
            <a:r>
              <a:rPr b="1" i="0" lang="zh-TW" sz="2400" u="none" cap="none" strike="noStrike">
                <a:solidFill>
                  <a:srgbClr val="C00000"/>
                </a:solidFill>
                <a:latin typeface="Times New Roman"/>
                <a:ea typeface="Times New Roman"/>
                <a:cs typeface="Times New Roman"/>
                <a:sym typeface="Times New Roman"/>
              </a:rPr>
              <a:t>申請入學重視學習歷程，必須參採綜合學習表現（P&gt;0）</a:t>
            </a:r>
            <a:endParaRPr b="1" i="0" sz="2400" u="none" cap="none" strike="noStrike">
              <a:solidFill>
                <a:srgbClr val="C00000"/>
              </a:solidFill>
              <a:latin typeface="Times New Roman"/>
              <a:ea typeface="Times New Roman"/>
              <a:cs typeface="Times New Roman"/>
              <a:sym typeface="Times New Roman"/>
            </a:endParaRPr>
          </a:p>
          <a:p>
            <a:pPr indent="-285750" lvl="1" marL="742950" marR="0" rtl="0" algn="just">
              <a:lnSpc>
                <a:spcPct val="114000"/>
              </a:lnSpc>
              <a:spcBef>
                <a:spcPts val="600"/>
              </a:spcBef>
              <a:spcAft>
                <a:spcPts val="0"/>
              </a:spcAft>
              <a:buClr>
                <a:srgbClr val="0F1308"/>
              </a:buClr>
              <a:buSzPts val="1920"/>
              <a:buFont typeface="Noto Sans Symbols"/>
              <a:buChar char="✓"/>
            </a:pPr>
            <a:r>
              <a:rPr b="1" i="0" lang="zh-TW" sz="2400" u="none" cap="none" strike="noStrike">
                <a:solidFill>
                  <a:srgbClr val="C00000"/>
                </a:solidFill>
                <a:latin typeface="Times New Roman"/>
                <a:ea typeface="Times New Roman"/>
                <a:cs typeface="Times New Roman"/>
                <a:sym typeface="Times New Roman"/>
              </a:rPr>
              <a:t>分發入學重視關鍵學科能力，必須採計分科測驗成績</a:t>
            </a:r>
            <a:br>
              <a:rPr b="1" i="0" lang="zh-TW" sz="2400" u="none" cap="none" strike="noStrike">
                <a:solidFill>
                  <a:srgbClr val="C00000"/>
                </a:solidFill>
                <a:latin typeface="Times New Roman"/>
                <a:ea typeface="Times New Roman"/>
                <a:cs typeface="Times New Roman"/>
                <a:sym typeface="Times New Roman"/>
              </a:rPr>
            </a:br>
            <a:r>
              <a:rPr b="1" i="0" lang="zh-TW" sz="2400" u="none" cap="none" strike="noStrike">
                <a:solidFill>
                  <a:srgbClr val="C00000"/>
                </a:solidFill>
                <a:latin typeface="Times New Roman"/>
                <a:ea typeface="Times New Roman"/>
                <a:cs typeface="Times New Roman"/>
                <a:sym typeface="Times New Roman"/>
              </a:rPr>
              <a:t>（Y&gt;0）。</a:t>
            </a:r>
            <a:endParaRPr b="1" i="0" sz="2400" u="none" cap="none" strike="noStrike">
              <a:solidFill>
                <a:srgbClr val="C00000"/>
              </a:solidFill>
              <a:latin typeface="Times New Roman"/>
              <a:ea typeface="Times New Roman"/>
              <a:cs typeface="Times New Roman"/>
              <a:sym typeface="Times New Roman"/>
            </a:endParaRPr>
          </a:p>
        </p:txBody>
      </p:sp>
      <p:sp>
        <p:nvSpPr>
          <p:cNvPr id="395" name="Google Shape;395;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grpSp>
        <p:nvGrpSpPr>
          <p:cNvPr id="402" name="Google Shape;402;p28"/>
          <p:cNvGrpSpPr/>
          <p:nvPr/>
        </p:nvGrpSpPr>
        <p:grpSpPr>
          <a:xfrm>
            <a:off x="757807" y="3895815"/>
            <a:ext cx="7769922" cy="2517818"/>
            <a:chOff x="0" y="178783"/>
            <a:chExt cx="7769922" cy="2517818"/>
          </a:xfrm>
        </p:grpSpPr>
        <p:sp>
          <p:nvSpPr>
            <p:cNvPr id="403" name="Google Shape;403;p28"/>
            <p:cNvSpPr/>
            <p:nvPr/>
          </p:nvSpPr>
          <p:spPr>
            <a:xfrm>
              <a:off x="478385" y="1437692"/>
              <a:ext cx="318530" cy="616803"/>
            </a:xfrm>
            <a:custGeom>
              <a:rect b="b" l="l" r="r" t="t"/>
              <a:pathLst>
                <a:path extrusionOk="0" h="120000" w="120000">
                  <a:moveTo>
                    <a:pt x="0" y="0"/>
                  </a:moveTo>
                  <a:lnTo>
                    <a:pt x="60000" y="0"/>
                  </a:lnTo>
                  <a:lnTo>
                    <a:pt x="60000" y="120000"/>
                  </a:lnTo>
                  <a:lnTo>
                    <a:pt x="120000" y="120000"/>
                  </a:lnTo>
                </a:path>
              </a:pathLst>
            </a:custGeom>
            <a:noFill/>
            <a:ln cap="flat" cmpd="sng" w="25400">
              <a:solidFill>
                <a:srgbClr val="D995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Google Shape;404;p28"/>
            <p:cNvSpPr txBox="1"/>
            <p:nvPr/>
          </p:nvSpPr>
          <p:spPr>
            <a:xfrm>
              <a:off x="620296" y="1728739"/>
              <a:ext cx="34709" cy="347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5" name="Google Shape;405;p28"/>
            <p:cNvSpPr/>
            <p:nvPr/>
          </p:nvSpPr>
          <p:spPr>
            <a:xfrm>
              <a:off x="478385" y="825824"/>
              <a:ext cx="318530" cy="611868"/>
            </a:xfrm>
            <a:custGeom>
              <a:rect b="b" l="l" r="r" t="t"/>
              <a:pathLst>
                <a:path extrusionOk="0" h="120000" w="120000">
                  <a:moveTo>
                    <a:pt x="0" y="120000"/>
                  </a:moveTo>
                  <a:lnTo>
                    <a:pt x="60000" y="120000"/>
                  </a:lnTo>
                  <a:lnTo>
                    <a:pt x="60000" y="0"/>
                  </a:lnTo>
                  <a:lnTo>
                    <a:pt x="120000" y="0"/>
                  </a:lnTo>
                </a:path>
              </a:pathLst>
            </a:custGeom>
            <a:noFill/>
            <a:ln cap="flat" cmpd="sng" w="25400">
              <a:solidFill>
                <a:srgbClr val="D995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Google Shape;406;p28"/>
            <p:cNvSpPr txBox="1"/>
            <p:nvPr/>
          </p:nvSpPr>
          <p:spPr>
            <a:xfrm>
              <a:off x="620405" y="1114513"/>
              <a:ext cx="34490" cy="344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7" name="Google Shape;407;p28"/>
            <p:cNvSpPr/>
            <p:nvPr/>
          </p:nvSpPr>
          <p:spPr>
            <a:xfrm rot="-5400000">
              <a:off x="-1019716" y="1198499"/>
              <a:ext cx="2517818" cy="478385"/>
            </a:xfrm>
            <a:prstGeom prst="rect">
              <a:avLst/>
            </a:prstGeom>
            <a:solidFill>
              <a:srgbClr val="FFBDB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Google Shape;408;p28"/>
            <p:cNvSpPr txBox="1"/>
            <p:nvPr/>
          </p:nvSpPr>
          <p:spPr>
            <a:xfrm rot="-5400000">
              <a:off x="-1019716" y="1198499"/>
              <a:ext cx="2517818" cy="47838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Arial"/>
                  <a:ea typeface="Arial"/>
                  <a:cs typeface="Arial"/>
                  <a:sym typeface="Arial"/>
                </a:rPr>
                <a:t>申請入學</a:t>
              </a:r>
              <a:endParaRPr b="1" sz="2400">
                <a:solidFill>
                  <a:schemeClr val="dk1"/>
                </a:solidFill>
                <a:latin typeface="Arial"/>
                <a:ea typeface="Arial"/>
                <a:cs typeface="Arial"/>
                <a:sym typeface="Arial"/>
              </a:endParaRPr>
            </a:p>
          </p:txBody>
        </p:sp>
        <p:sp>
          <p:nvSpPr>
            <p:cNvPr id="409" name="Google Shape;409;p28"/>
            <p:cNvSpPr/>
            <p:nvPr/>
          </p:nvSpPr>
          <p:spPr>
            <a:xfrm>
              <a:off x="796916" y="271287"/>
              <a:ext cx="6972959" cy="1109074"/>
            </a:xfrm>
            <a:prstGeom prst="rect">
              <a:avLst/>
            </a:prstGeom>
            <a:solidFill>
              <a:srgbClr val="FFE1E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Google Shape;410;p28"/>
            <p:cNvSpPr txBox="1"/>
            <p:nvPr/>
          </p:nvSpPr>
          <p:spPr>
            <a:xfrm>
              <a:off x="796916" y="271287"/>
              <a:ext cx="6972959" cy="1109074"/>
            </a:xfrm>
            <a:prstGeom prst="rect">
              <a:avLst/>
            </a:prstGeom>
            <a:noFill/>
            <a:ln>
              <a:noFill/>
            </a:ln>
          </p:spPr>
          <p:txBody>
            <a:bodyPr anchorCtr="0" anchor="ctr" bIns="15225" lIns="15225" spcFirstLastPara="1" rIns="15225" wrap="square" tIns="15225">
              <a:noAutofit/>
            </a:bodyPr>
            <a:lstStyle/>
            <a:p>
              <a:pPr indent="0" lvl="0" marL="180000" marR="0" rtl="0" algn="l">
                <a:lnSpc>
                  <a:spcPct val="100000"/>
                </a:lnSpc>
                <a:spcBef>
                  <a:spcPts val="0"/>
                </a:spcBef>
                <a:spcAft>
                  <a:spcPts val="0"/>
                </a:spcAft>
                <a:buNone/>
              </a:pPr>
              <a:r>
                <a:rPr b="1" lang="zh-TW" sz="2400">
                  <a:solidFill>
                    <a:schemeClr val="dk1"/>
                  </a:solidFill>
                  <a:latin typeface="Times New Roman"/>
                  <a:ea typeface="Times New Roman"/>
                  <a:cs typeface="Times New Roman"/>
                  <a:sym typeface="Times New Roman"/>
                </a:rPr>
                <a:t>參採時，</a:t>
              </a:r>
              <a:r>
                <a:rPr b="1" lang="zh-TW" sz="2400">
                  <a:solidFill>
                    <a:srgbClr val="C00000"/>
                  </a:solidFill>
                  <a:latin typeface="Times New Roman"/>
                  <a:ea typeface="Times New Roman"/>
                  <a:cs typeface="Times New Roman"/>
                  <a:sym typeface="Times New Roman"/>
                </a:rPr>
                <a:t>最多僅可使用相同X考科4科成績</a:t>
              </a:r>
              <a:r>
                <a:rPr b="1" lang="zh-TW" sz="2400">
                  <a:solidFill>
                    <a:schemeClr val="dk1"/>
                  </a:solidFill>
                  <a:latin typeface="Times New Roman"/>
                  <a:ea typeface="Times New Roman"/>
                  <a:cs typeface="Times New Roman"/>
                  <a:sym typeface="Times New Roman"/>
                </a:rPr>
                <a:t>，或就所選之4科中另訂不同科目組合總分。</a:t>
              </a:r>
              <a:endParaRPr sz="2400">
                <a:solidFill>
                  <a:schemeClr val="lt1"/>
                </a:solidFill>
                <a:latin typeface="Times New Roman"/>
                <a:ea typeface="Times New Roman"/>
                <a:cs typeface="Times New Roman"/>
                <a:sym typeface="Times New Roman"/>
              </a:endParaRPr>
            </a:p>
          </p:txBody>
        </p:sp>
        <p:sp>
          <p:nvSpPr>
            <p:cNvPr id="411" name="Google Shape;411;p28"/>
            <p:cNvSpPr/>
            <p:nvPr/>
          </p:nvSpPr>
          <p:spPr>
            <a:xfrm>
              <a:off x="796916" y="1499958"/>
              <a:ext cx="6973007" cy="1109074"/>
            </a:xfrm>
            <a:prstGeom prst="rect">
              <a:avLst/>
            </a:prstGeom>
            <a:solidFill>
              <a:srgbClr val="FFE1E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Google Shape;412;p28"/>
            <p:cNvSpPr txBox="1"/>
            <p:nvPr/>
          </p:nvSpPr>
          <p:spPr>
            <a:xfrm>
              <a:off x="796916" y="1499958"/>
              <a:ext cx="6973007" cy="1109074"/>
            </a:xfrm>
            <a:prstGeom prst="rect">
              <a:avLst/>
            </a:prstGeom>
            <a:noFill/>
            <a:ln>
              <a:noFill/>
            </a:ln>
          </p:spPr>
          <p:txBody>
            <a:bodyPr anchorCtr="0" anchor="ctr" bIns="15225" lIns="15225" spcFirstLastPara="1" rIns="15225" wrap="square" tIns="15225">
              <a:noAutofit/>
            </a:bodyPr>
            <a:lstStyle/>
            <a:p>
              <a:pPr indent="0" lvl="0" marL="180000" marR="0" rtl="0" algn="l">
                <a:lnSpc>
                  <a:spcPct val="100000"/>
                </a:lnSpc>
                <a:spcBef>
                  <a:spcPts val="0"/>
                </a:spcBef>
                <a:spcAft>
                  <a:spcPts val="0"/>
                </a:spcAft>
                <a:buNone/>
              </a:pPr>
              <a:r>
                <a:rPr b="1" lang="zh-TW" sz="2400">
                  <a:solidFill>
                    <a:schemeClr val="dk1"/>
                  </a:solidFill>
                  <a:latin typeface="Times New Roman"/>
                  <a:ea typeface="Times New Roman"/>
                  <a:cs typeface="Times New Roman"/>
                  <a:sym typeface="Times New Roman"/>
                </a:rPr>
                <a:t>校系於第二階段可自設P之方式，</a:t>
              </a:r>
              <a:r>
                <a:rPr b="1" lang="zh-TW" sz="2400">
                  <a:solidFill>
                    <a:srgbClr val="C00000"/>
                  </a:solidFill>
                  <a:latin typeface="Times New Roman"/>
                  <a:ea typeface="Times New Roman"/>
                  <a:cs typeface="Times New Roman"/>
                  <a:sym typeface="Times New Roman"/>
                </a:rPr>
                <a:t>計算甄選總成績時，P至少須占50％</a:t>
              </a:r>
              <a:r>
                <a:rPr b="1" lang="zh-TW" sz="2400">
                  <a:solidFill>
                    <a:schemeClr val="dk1"/>
                  </a:solidFill>
                  <a:latin typeface="Times New Roman"/>
                  <a:ea typeface="Times New Roman"/>
                  <a:cs typeface="Times New Roman"/>
                  <a:sym typeface="Times New Roman"/>
                </a:rPr>
                <a:t>，學習歷程應占相當比例。</a:t>
              </a:r>
              <a:endParaRPr sz="2400">
                <a:solidFill>
                  <a:schemeClr val="lt1"/>
                </a:solidFill>
                <a:latin typeface="Times New Roman"/>
                <a:ea typeface="Times New Roman"/>
                <a:cs typeface="Times New Roman"/>
                <a:sym typeface="Times New Roman"/>
              </a:endParaRPr>
            </a:p>
          </p:txBody>
        </p:sp>
      </p:grpSp>
      <p:graphicFrame>
        <p:nvGraphicFramePr>
          <p:cNvPr id="413" name="Google Shape;413;p28"/>
          <p:cNvGraphicFramePr/>
          <p:nvPr/>
        </p:nvGraphicFramePr>
        <p:xfrm>
          <a:off x="903288" y="1340768"/>
          <a:ext cx="3000000" cy="3000000"/>
        </p:xfrm>
        <a:graphic>
          <a:graphicData uri="http://schemas.openxmlformats.org/drawingml/2006/table">
            <a:tbl>
              <a:tblPr>
                <a:noFill/>
                <a:tableStyleId>{0544B686-5F77-4A65-9A0E-1A799F837FBA}</a:tableStyleId>
              </a:tblPr>
              <a:tblGrid>
                <a:gridCol w="2880325"/>
                <a:gridCol w="2232250"/>
                <a:gridCol w="2232250"/>
              </a:tblGrid>
              <a:tr h="404025">
                <a:tc row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招生參採資料</a:t>
                      </a:r>
                      <a:endParaRPr b="1" sz="2400" u="none" cap="none" strike="noStrike">
                        <a:solidFill>
                          <a:schemeClr val="dk1"/>
                        </a:solidFill>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grid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主要管道參採項目</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CFAFC"/>
                    </a:solidFill>
                  </a:tcPr>
                </a:tc>
                <a:tc hMerge="1"/>
              </a:tr>
              <a:tr h="392200">
                <a:tc vMerge="1"/>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申請入學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分發入學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r>
              <a:tr h="441325">
                <a:tc>
                  <a:txBody>
                    <a:bodyPr>
                      <a:noAutofit/>
                    </a:bodyPr>
                    <a:lstStyle/>
                    <a:p>
                      <a:pPr indent="-255905" lvl="0" marL="255905" marR="0" rtl="0" algn="ctr">
                        <a:spcBef>
                          <a:spcPts val="0"/>
                        </a:spcBef>
                        <a:spcAft>
                          <a:spcPts val="0"/>
                        </a:spcAft>
                        <a:buNone/>
                      </a:pPr>
                      <a:r>
                        <a:rPr b="1" lang="zh-TW" sz="2400" u="none" cap="none" strike="noStrike">
                          <a:latin typeface="Times New Roman"/>
                          <a:ea typeface="Times New Roman"/>
                          <a:cs typeface="Times New Roman"/>
                          <a:sym typeface="Times New Roman"/>
                        </a:rPr>
                        <a:t>學科能力測驗（X）</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分科測驗（Y）</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綜合學習表現（P）</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14" name="Google Shape;414;p28"/>
          <p:cNvSpPr txBox="1"/>
          <p:nvPr>
            <p:ph type="title"/>
          </p:nvPr>
        </p:nvSpPr>
        <p:spPr>
          <a:xfrm>
            <a:off x="395536" y="188640"/>
            <a:ext cx="7413128" cy="9983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不同管道參採重點與招生條件不同-2</a:t>
            </a:r>
            <a:endParaRPr b="1" i="0" sz="3200" u="none" cap="none" strike="noStrike">
              <a:solidFill>
                <a:schemeClr val="dk1"/>
              </a:solidFill>
              <a:latin typeface="Times New Roman"/>
              <a:ea typeface="Times New Roman"/>
              <a:cs typeface="Times New Roman"/>
              <a:sym typeface="Times New Roman"/>
            </a:endParaRPr>
          </a:p>
        </p:txBody>
      </p:sp>
      <p:sp>
        <p:nvSpPr>
          <p:cNvPr id="415" name="Google Shape;415;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grpSp>
        <p:nvGrpSpPr>
          <p:cNvPr id="420" name="Google Shape;420;p29"/>
          <p:cNvGrpSpPr/>
          <p:nvPr/>
        </p:nvGrpSpPr>
        <p:grpSpPr>
          <a:xfrm>
            <a:off x="757807" y="3895815"/>
            <a:ext cx="7769922" cy="2517818"/>
            <a:chOff x="0" y="178783"/>
            <a:chExt cx="7769922" cy="2517818"/>
          </a:xfrm>
        </p:grpSpPr>
        <p:sp>
          <p:nvSpPr>
            <p:cNvPr id="421" name="Google Shape;421;p29"/>
            <p:cNvSpPr/>
            <p:nvPr/>
          </p:nvSpPr>
          <p:spPr>
            <a:xfrm>
              <a:off x="478385" y="1437692"/>
              <a:ext cx="318530" cy="616803"/>
            </a:xfrm>
            <a:custGeom>
              <a:rect b="b" l="l" r="r" t="t"/>
              <a:pathLst>
                <a:path extrusionOk="0" h="120000" w="120000">
                  <a:moveTo>
                    <a:pt x="0" y="0"/>
                  </a:moveTo>
                  <a:lnTo>
                    <a:pt x="60000" y="0"/>
                  </a:lnTo>
                  <a:lnTo>
                    <a:pt x="60000" y="120000"/>
                  </a:lnTo>
                  <a:lnTo>
                    <a:pt x="120000" y="120000"/>
                  </a:lnTo>
                </a:path>
              </a:pathLst>
            </a:custGeom>
            <a:noFill/>
            <a:ln cap="flat" cmpd="sng" w="25400">
              <a:solidFill>
                <a:srgbClr val="D995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Google Shape;422;p29"/>
            <p:cNvSpPr txBox="1"/>
            <p:nvPr/>
          </p:nvSpPr>
          <p:spPr>
            <a:xfrm>
              <a:off x="620296" y="1728739"/>
              <a:ext cx="34709" cy="347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 name="Google Shape;423;p29"/>
            <p:cNvSpPr/>
            <p:nvPr/>
          </p:nvSpPr>
          <p:spPr>
            <a:xfrm>
              <a:off x="478385" y="825824"/>
              <a:ext cx="318530" cy="611868"/>
            </a:xfrm>
            <a:custGeom>
              <a:rect b="b" l="l" r="r" t="t"/>
              <a:pathLst>
                <a:path extrusionOk="0" h="120000" w="120000">
                  <a:moveTo>
                    <a:pt x="0" y="120000"/>
                  </a:moveTo>
                  <a:lnTo>
                    <a:pt x="60000" y="120000"/>
                  </a:lnTo>
                  <a:lnTo>
                    <a:pt x="60000" y="0"/>
                  </a:lnTo>
                  <a:lnTo>
                    <a:pt x="120000" y="0"/>
                  </a:lnTo>
                </a:path>
              </a:pathLst>
            </a:custGeom>
            <a:noFill/>
            <a:ln cap="flat" cmpd="sng" w="25400">
              <a:solidFill>
                <a:srgbClr val="D995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4" name="Google Shape;424;p29"/>
            <p:cNvSpPr txBox="1"/>
            <p:nvPr/>
          </p:nvSpPr>
          <p:spPr>
            <a:xfrm>
              <a:off x="620405" y="1114513"/>
              <a:ext cx="34490" cy="344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5" name="Google Shape;425;p29"/>
            <p:cNvSpPr/>
            <p:nvPr/>
          </p:nvSpPr>
          <p:spPr>
            <a:xfrm rot="-5400000">
              <a:off x="-1019716" y="1198499"/>
              <a:ext cx="2517818" cy="478385"/>
            </a:xfrm>
            <a:prstGeom prst="rect">
              <a:avLst/>
            </a:prstGeom>
            <a:solidFill>
              <a:srgbClr val="FFBDB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6" name="Google Shape;426;p29"/>
            <p:cNvSpPr txBox="1"/>
            <p:nvPr/>
          </p:nvSpPr>
          <p:spPr>
            <a:xfrm rot="-5400000">
              <a:off x="-1019716" y="1198499"/>
              <a:ext cx="2517818" cy="47838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Arial"/>
                  <a:ea typeface="Arial"/>
                  <a:cs typeface="Arial"/>
                  <a:sym typeface="Arial"/>
                </a:rPr>
                <a:t>分發入學</a:t>
              </a:r>
              <a:endParaRPr b="1" sz="2400">
                <a:solidFill>
                  <a:schemeClr val="dk1"/>
                </a:solidFill>
                <a:latin typeface="Arial"/>
                <a:ea typeface="Arial"/>
                <a:cs typeface="Arial"/>
                <a:sym typeface="Arial"/>
              </a:endParaRPr>
            </a:p>
          </p:txBody>
        </p:sp>
        <p:sp>
          <p:nvSpPr>
            <p:cNvPr id="427" name="Google Shape;427;p29"/>
            <p:cNvSpPr/>
            <p:nvPr/>
          </p:nvSpPr>
          <p:spPr>
            <a:xfrm>
              <a:off x="796916" y="271287"/>
              <a:ext cx="6972959" cy="1109074"/>
            </a:xfrm>
            <a:prstGeom prst="rect">
              <a:avLst/>
            </a:prstGeom>
            <a:solidFill>
              <a:srgbClr val="FFE1E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8" name="Google Shape;428;p29"/>
            <p:cNvSpPr txBox="1"/>
            <p:nvPr/>
          </p:nvSpPr>
          <p:spPr>
            <a:xfrm>
              <a:off x="796916" y="271287"/>
              <a:ext cx="6972959" cy="1109074"/>
            </a:xfrm>
            <a:prstGeom prst="rect">
              <a:avLst/>
            </a:prstGeom>
            <a:noFill/>
            <a:ln>
              <a:noFill/>
            </a:ln>
          </p:spPr>
          <p:txBody>
            <a:bodyPr anchorCtr="0" anchor="ctr" bIns="15225" lIns="15225" spcFirstLastPara="1" rIns="15225" wrap="square" tIns="15225">
              <a:noAutofit/>
            </a:bodyPr>
            <a:lstStyle/>
            <a:p>
              <a:pPr indent="0" lvl="0" marL="180000" marR="0" rtl="0" algn="l">
                <a:lnSpc>
                  <a:spcPct val="100000"/>
                </a:lnSpc>
                <a:spcBef>
                  <a:spcPts val="0"/>
                </a:spcBef>
                <a:spcAft>
                  <a:spcPts val="0"/>
                </a:spcAft>
                <a:buNone/>
              </a:pPr>
              <a:r>
                <a:rPr b="1" lang="zh-TW" sz="2400">
                  <a:solidFill>
                    <a:schemeClr val="dk1"/>
                  </a:solidFill>
                  <a:latin typeface="Times New Roman"/>
                  <a:ea typeface="Times New Roman"/>
                  <a:cs typeface="Times New Roman"/>
                  <a:sym typeface="Times New Roman"/>
                </a:rPr>
                <a:t>完全採計X、Y與術科考試之成績，校系自訂採計組合。</a:t>
              </a:r>
              <a:endParaRPr b="1" sz="2400">
                <a:solidFill>
                  <a:schemeClr val="dk1"/>
                </a:solidFill>
                <a:latin typeface="Times New Roman"/>
                <a:ea typeface="Times New Roman"/>
                <a:cs typeface="Times New Roman"/>
                <a:sym typeface="Times New Roman"/>
              </a:endParaRPr>
            </a:p>
          </p:txBody>
        </p:sp>
        <p:sp>
          <p:nvSpPr>
            <p:cNvPr id="429" name="Google Shape;429;p29"/>
            <p:cNvSpPr/>
            <p:nvPr/>
          </p:nvSpPr>
          <p:spPr>
            <a:xfrm>
              <a:off x="796916" y="1499958"/>
              <a:ext cx="6973007" cy="1109074"/>
            </a:xfrm>
            <a:prstGeom prst="rect">
              <a:avLst/>
            </a:prstGeom>
            <a:solidFill>
              <a:srgbClr val="FFE1E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0" name="Google Shape;430;p29"/>
            <p:cNvSpPr txBox="1"/>
            <p:nvPr/>
          </p:nvSpPr>
          <p:spPr>
            <a:xfrm>
              <a:off x="796916" y="1499958"/>
              <a:ext cx="6973007" cy="1109074"/>
            </a:xfrm>
            <a:prstGeom prst="rect">
              <a:avLst/>
            </a:prstGeom>
            <a:noFill/>
            <a:ln>
              <a:noFill/>
            </a:ln>
          </p:spPr>
          <p:txBody>
            <a:bodyPr anchorCtr="0" anchor="ctr" bIns="15225" lIns="15225" spcFirstLastPara="1" rIns="15225" wrap="square" tIns="15225">
              <a:noAutofit/>
            </a:bodyPr>
            <a:lstStyle/>
            <a:p>
              <a:pPr indent="0" lvl="0" marL="180000" marR="0" rtl="0" algn="l">
                <a:lnSpc>
                  <a:spcPct val="100000"/>
                </a:lnSpc>
                <a:spcBef>
                  <a:spcPts val="0"/>
                </a:spcBef>
                <a:spcAft>
                  <a:spcPts val="0"/>
                </a:spcAft>
                <a:buNone/>
              </a:pPr>
              <a:r>
                <a:rPr b="1" lang="zh-TW" sz="2400">
                  <a:solidFill>
                    <a:srgbClr val="C00000"/>
                  </a:solidFill>
                  <a:latin typeface="Times New Roman"/>
                  <a:ea typeface="Times New Roman"/>
                  <a:cs typeface="Times New Roman"/>
                  <a:sym typeface="Times New Roman"/>
                </a:rPr>
                <a:t>採計考科數3≦X+Y+術科≦5</a:t>
              </a:r>
              <a:r>
                <a:rPr b="1" lang="zh-TW" sz="2400">
                  <a:solidFill>
                    <a:schemeClr val="dk1"/>
                  </a:solidFill>
                  <a:latin typeface="Times New Roman"/>
                  <a:ea typeface="Times New Roman"/>
                  <a:cs typeface="Times New Roman"/>
                  <a:sym typeface="Times New Roman"/>
                </a:rPr>
                <a:t>，</a:t>
              </a:r>
              <a:r>
                <a:rPr b="1" lang="zh-TW" sz="2400">
                  <a:solidFill>
                    <a:srgbClr val="C00000"/>
                  </a:solidFill>
                  <a:latin typeface="Times New Roman"/>
                  <a:ea typeface="Times New Roman"/>
                  <a:cs typeface="Times New Roman"/>
                  <a:sym typeface="Times New Roman"/>
                </a:rPr>
                <a:t>X≦4</a:t>
              </a:r>
              <a:r>
                <a:rPr b="1" lang="zh-TW" sz="2400">
                  <a:solidFill>
                    <a:schemeClr val="dk1"/>
                  </a:solidFill>
                  <a:latin typeface="Times New Roman"/>
                  <a:ea typeface="Times New Roman"/>
                  <a:cs typeface="Times New Roman"/>
                  <a:sym typeface="Times New Roman"/>
                </a:rPr>
                <a:t>（不含術科），</a:t>
              </a:r>
              <a:r>
                <a:rPr b="1" lang="zh-TW" sz="2400">
                  <a:solidFill>
                    <a:srgbClr val="C00000"/>
                  </a:solidFill>
                  <a:latin typeface="Times New Roman"/>
                  <a:ea typeface="Times New Roman"/>
                  <a:cs typeface="Times New Roman"/>
                  <a:sym typeface="Times New Roman"/>
                </a:rPr>
                <a:t>Y</a:t>
              </a:r>
              <a:r>
                <a:rPr lang="zh-TW" sz="2400">
                  <a:solidFill>
                    <a:srgbClr val="C00000"/>
                  </a:solidFill>
                  <a:latin typeface="Times New Roman"/>
                  <a:ea typeface="Times New Roman"/>
                  <a:cs typeface="Times New Roman"/>
                  <a:sym typeface="Times New Roman"/>
                </a:rPr>
                <a:t>≧</a:t>
              </a:r>
              <a:r>
                <a:rPr b="1" lang="zh-TW" sz="2400">
                  <a:solidFill>
                    <a:srgbClr val="C00000"/>
                  </a:solidFill>
                  <a:latin typeface="Times New Roman"/>
                  <a:ea typeface="Times New Roman"/>
                  <a:cs typeface="Times New Roman"/>
                  <a:sym typeface="Times New Roman"/>
                </a:rPr>
                <a:t>1</a:t>
              </a:r>
              <a:r>
                <a:rPr b="1" lang="zh-TW" sz="2400">
                  <a:solidFill>
                    <a:schemeClr val="dk1"/>
                  </a:solidFill>
                  <a:latin typeface="Times New Roman"/>
                  <a:ea typeface="Times New Roman"/>
                  <a:cs typeface="Times New Roman"/>
                  <a:sym typeface="Times New Roman"/>
                </a:rPr>
                <a:t>。採計科目成績可加權計算。</a:t>
              </a:r>
              <a:endParaRPr sz="2400">
                <a:solidFill>
                  <a:schemeClr val="lt1"/>
                </a:solidFill>
                <a:latin typeface="Times New Roman"/>
                <a:ea typeface="Times New Roman"/>
                <a:cs typeface="Times New Roman"/>
                <a:sym typeface="Times New Roman"/>
              </a:endParaRPr>
            </a:p>
          </p:txBody>
        </p:sp>
      </p:grpSp>
      <p:graphicFrame>
        <p:nvGraphicFramePr>
          <p:cNvPr id="431" name="Google Shape;431;p29"/>
          <p:cNvGraphicFramePr/>
          <p:nvPr/>
        </p:nvGraphicFramePr>
        <p:xfrm>
          <a:off x="903288" y="1340768"/>
          <a:ext cx="3000000" cy="3000000"/>
        </p:xfrm>
        <a:graphic>
          <a:graphicData uri="http://schemas.openxmlformats.org/drawingml/2006/table">
            <a:tbl>
              <a:tblPr>
                <a:noFill/>
                <a:tableStyleId>{0544B686-5F77-4A65-9A0E-1A799F837FBA}</a:tableStyleId>
              </a:tblPr>
              <a:tblGrid>
                <a:gridCol w="2880325"/>
                <a:gridCol w="2232250"/>
                <a:gridCol w="2232250"/>
              </a:tblGrid>
              <a:tr h="404025">
                <a:tc row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招生參採資料</a:t>
                      </a:r>
                      <a:endParaRPr b="1" sz="2400" u="none" cap="none" strike="noStrike">
                        <a:solidFill>
                          <a:schemeClr val="dk1"/>
                        </a:solidFill>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gridSpan="2">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主要管道參採項目</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CFAFC"/>
                    </a:solidFill>
                  </a:tcPr>
                </a:tc>
                <a:tc hMerge="1"/>
              </a:tr>
              <a:tr h="392200">
                <a:tc vMerge="1"/>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申請入學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分發入學</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CFAFC"/>
                    </a:solidFill>
                  </a:tcPr>
                </a:tc>
              </a:tr>
              <a:tr h="441325">
                <a:tc>
                  <a:txBody>
                    <a:bodyPr>
                      <a:noAutofit/>
                    </a:bodyPr>
                    <a:lstStyle/>
                    <a:p>
                      <a:pPr indent="-255905" lvl="0" marL="255905" marR="0" rtl="0" algn="ctr">
                        <a:spcBef>
                          <a:spcPts val="0"/>
                        </a:spcBef>
                        <a:spcAft>
                          <a:spcPts val="0"/>
                        </a:spcAft>
                        <a:buNone/>
                      </a:pPr>
                      <a:r>
                        <a:rPr b="1" lang="zh-TW" sz="2400" u="none" cap="none" strike="noStrike">
                          <a:latin typeface="Times New Roman"/>
                          <a:ea typeface="Times New Roman"/>
                          <a:cs typeface="Times New Roman"/>
                          <a:sym typeface="Times New Roman"/>
                        </a:rPr>
                        <a:t>學科能力測驗（X）</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分科測驗（Y）</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13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綜合學習表現（P）</a:t>
                      </a:r>
                      <a:endParaRPr b="1" sz="2400" u="none" cap="none" strike="noStrike">
                        <a:latin typeface="Calibri"/>
                        <a:ea typeface="Calibri"/>
                        <a:cs typeface="Calibri"/>
                        <a:sym typeface="Calibri"/>
                      </a:endParaRPr>
                    </a:p>
                  </a:txBody>
                  <a:tcPr marT="0" marB="0" marR="68575" marL="68575" anchor="ctr">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Calibri"/>
                          <a:ea typeface="Calibri"/>
                          <a:cs typeface="Calibri"/>
                          <a:sym typeface="Calibri"/>
                        </a:rPr>
                        <a:t>參採</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a:t>
                      </a:r>
                      <a:endParaRPr b="1" sz="2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32" name="Google Shape;432;p29"/>
          <p:cNvSpPr txBox="1"/>
          <p:nvPr>
            <p:ph type="title"/>
          </p:nvPr>
        </p:nvSpPr>
        <p:spPr>
          <a:xfrm>
            <a:off x="395536" y="188640"/>
            <a:ext cx="7413128" cy="9983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不同管道參採重點與招生條件不同-3</a:t>
            </a:r>
            <a:endParaRPr b="1" i="0" sz="3200" u="none" cap="none" strike="noStrike">
              <a:solidFill>
                <a:schemeClr val="dk1"/>
              </a:solidFill>
              <a:latin typeface="Times New Roman"/>
              <a:ea typeface="Times New Roman"/>
              <a:cs typeface="Times New Roman"/>
              <a:sym typeface="Times New Roman"/>
            </a:endParaRPr>
          </a:p>
        </p:txBody>
      </p:sp>
      <p:sp>
        <p:nvSpPr>
          <p:cNvPr id="433" name="Google Shape;43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30"/>
          <p:cNvSpPr txBox="1"/>
          <p:nvPr>
            <p:ph type="title"/>
          </p:nvPr>
        </p:nvSpPr>
        <p:spPr>
          <a:xfrm>
            <a:off x="395536" y="188640"/>
            <a:ext cx="7269112" cy="93610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不同考試測驗重點與評量能力不同</a:t>
            </a:r>
            <a:endParaRPr b="1" i="0" sz="3200" u="none" cap="none" strike="noStrike">
              <a:solidFill>
                <a:schemeClr val="dk1"/>
              </a:solidFill>
              <a:latin typeface="Arial"/>
              <a:ea typeface="Arial"/>
              <a:cs typeface="Arial"/>
              <a:sym typeface="Arial"/>
            </a:endParaRPr>
          </a:p>
        </p:txBody>
      </p:sp>
      <p:graphicFrame>
        <p:nvGraphicFramePr>
          <p:cNvPr id="441" name="Google Shape;441;p30"/>
          <p:cNvGraphicFramePr/>
          <p:nvPr/>
        </p:nvGraphicFramePr>
        <p:xfrm>
          <a:off x="395536" y="1340768"/>
          <a:ext cx="3000000" cy="3000000"/>
        </p:xfrm>
        <a:graphic>
          <a:graphicData uri="http://schemas.openxmlformats.org/drawingml/2006/table">
            <a:tbl>
              <a:tblPr>
                <a:noFill/>
                <a:tableStyleId>{0544B686-5F77-4A65-9A0E-1A799F837FBA}</a:tableStyleId>
              </a:tblPr>
              <a:tblGrid>
                <a:gridCol w="2129950"/>
                <a:gridCol w="2209800"/>
                <a:gridCol w="3869150"/>
              </a:tblGrid>
              <a:tr h="573575">
                <a:tc>
                  <a:txBody>
                    <a:bodyPr>
                      <a:noAutofit/>
                    </a:bodyPr>
                    <a:lstStyle/>
                    <a:p>
                      <a:pPr indent="0" lvl="0" marL="0" marR="0" rtl="0" algn="ctr">
                        <a:lnSpc>
                          <a:spcPct val="100000"/>
                        </a:lnSpc>
                        <a:spcBef>
                          <a:spcPts val="0"/>
                        </a:spcBef>
                        <a:spcAft>
                          <a:spcPts val="0"/>
                        </a:spcAft>
                        <a:buClr>
                          <a:schemeClr val="dk1"/>
                        </a:buClr>
                        <a:buSzPts val="2400"/>
                        <a:buFont typeface="Times New Roman"/>
                        <a:buNone/>
                      </a:pPr>
                      <a:r>
                        <a:rPr b="1" lang="zh-TW" sz="2400" u="none" cap="none" strike="noStrike">
                          <a:solidFill>
                            <a:schemeClr val="dk1"/>
                          </a:solidFill>
                          <a:latin typeface="Times New Roman"/>
                          <a:ea typeface="Times New Roman"/>
                          <a:cs typeface="Times New Roman"/>
                          <a:sym typeface="Times New Roman"/>
                        </a:rPr>
                        <a:t>考試名稱</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1F3FF"/>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評量能力</a:t>
                      </a:r>
                      <a:endParaRPr b="1" sz="24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chemeClr val="dk1"/>
                      </a:solidFill>
                      <a:prstDash val="solid"/>
                      <a:round/>
                      <a:headEnd len="sm" w="sm" type="none"/>
                      <a:tailEnd len="sm" w="sm" type="none"/>
                    </a:lnB>
                    <a:solidFill>
                      <a:srgbClr val="D1F3FF"/>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Calibri"/>
                          <a:ea typeface="Calibri"/>
                          <a:cs typeface="Calibri"/>
                          <a:sym typeface="Calibri"/>
                        </a:rPr>
                        <a:t>辦理考科</a:t>
                      </a:r>
                      <a:endParaRPr b="1" sz="2400" u="none" cap="none" strike="noStrike">
                        <a:solidFill>
                          <a:schemeClr val="dk1"/>
                        </a:solidFill>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chemeClr val="dk1"/>
                      </a:solidFill>
                      <a:prstDash val="solid"/>
                      <a:round/>
                      <a:headEnd len="sm" w="sm" type="none"/>
                      <a:tailEnd len="sm" w="sm" type="none"/>
                    </a:lnB>
                    <a:solidFill>
                      <a:srgbClr val="D1F3FF"/>
                    </a:solidFill>
                  </a:tcPr>
                </a:tc>
              </a:tr>
              <a:tr h="839750">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學科能力測驗（X）</a:t>
                      </a:r>
                      <a:endParaRPr b="1" sz="24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基本核心能力</a:t>
                      </a:r>
                      <a:endParaRPr b="1" sz="24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just">
                        <a:spcBef>
                          <a:spcPts val="0"/>
                        </a:spcBef>
                        <a:spcAft>
                          <a:spcPts val="0"/>
                        </a:spcAft>
                        <a:buNone/>
                      </a:pPr>
                      <a:r>
                        <a:rPr b="1" lang="zh-TW" sz="2400" u="none" cap="none" strike="noStrike">
                          <a:latin typeface="Times New Roman"/>
                          <a:ea typeface="Times New Roman"/>
                          <a:cs typeface="Times New Roman"/>
                          <a:sym typeface="Times New Roman"/>
                        </a:rPr>
                        <a:t>國文（含國語文寫作）、英文、數學、社會、自然</a:t>
                      </a:r>
                      <a:endParaRPr b="1" sz="24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925275">
                <a:tc>
                  <a:txBody>
                    <a:bodyPr>
                      <a:noAutofit/>
                    </a:bodyPr>
                    <a:lstStyle/>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分科測驗</a:t>
                      </a:r>
                      <a:endParaRPr b="1" sz="24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b="1" lang="zh-TW" sz="2400" u="none" cap="none" strike="noStrike">
                          <a:latin typeface="Times New Roman"/>
                          <a:ea typeface="Times New Roman"/>
                          <a:cs typeface="Times New Roman"/>
                          <a:sym typeface="Times New Roman"/>
                        </a:rPr>
                        <a:t>（Y）</a:t>
                      </a:r>
                      <a:endParaRPr b="1" sz="24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Times New Roman"/>
                          <a:ea typeface="Times New Roman"/>
                          <a:cs typeface="Times New Roman"/>
                          <a:sym typeface="Times New Roman"/>
                        </a:rPr>
                        <a:t>關鍵學科能力</a:t>
                      </a:r>
                      <a:endParaRPr b="1" sz="24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just">
                        <a:spcBef>
                          <a:spcPts val="0"/>
                        </a:spcBef>
                        <a:spcAft>
                          <a:spcPts val="0"/>
                        </a:spcAft>
                        <a:buNone/>
                      </a:pPr>
                      <a:r>
                        <a:rPr b="1" lang="zh-TW" sz="2400" u="none" cap="none" strike="noStrike">
                          <a:latin typeface="Times New Roman"/>
                          <a:ea typeface="Times New Roman"/>
                          <a:cs typeface="Times New Roman"/>
                          <a:sym typeface="Times New Roman"/>
                        </a:rPr>
                        <a:t>數甲、物理、化學、生物、歷史、地理、公民與社會</a:t>
                      </a:r>
                      <a:endParaRPr b="1" sz="24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pSp>
        <p:nvGrpSpPr>
          <p:cNvPr id="442" name="Google Shape;442;p30"/>
          <p:cNvGrpSpPr/>
          <p:nvPr/>
        </p:nvGrpSpPr>
        <p:grpSpPr>
          <a:xfrm>
            <a:off x="395536" y="4110514"/>
            <a:ext cx="8208901" cy="2189925"/>
            <a:chOff x="0" y="177458"/>
            <a:chExt cx="8208901" cy="2189925"/>
          </a:xfrm>
        </p:grpSpPr>
        <p:sp>
          <p:nvSpPr>
            <p:cNvPr id="443" name="Google Shape;443;p30"/>
            <p:cNvSpPr/>
            <p:nvPr/>
          </p:nvSpPr>
          <p:spPr>
            <a:xfrm rot="10800000">
              <a:off x="144292" y="181736"/>
              <a:ext cx="8044804" cy="554798"/>
            </a:xfrm>
            <a:prstGeom prst="homePlate">
              <a:avLst>
                <a:gd fmla="val 50000" name="adj"/>
              </a:avLst>
            </a:prstGeom>
            <a:solidFill>
              <a:srgbClr val="FFFFC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Google Shape;444;p30"/>
            <p:cNvSpPr txBox="1"/>
            <p:nvPr/>
          </p:nvSpPr>
          <p:spPr>
            <a:xfrm>
              <a:off x="282991" y="181736"/>
              <a:ext cx="7906105" cy="554798"/>
            </a:xfrm>
            <a:prstGeom prst="rect">
              <a:avLst/>
            </a:prstGeom>
            <a:noFill/>
            <a:ln>
              <a:noFill/>
            </a:ln>
          </p:spPr>
          <p:txBody>
            <a:bodyPr anchorCtr="0" anchor="ctr" bIns="91425" lIns="490550" spcFirstLastPara="1" rIns="170675" wrap="square" tIns="91425">
              <a:noAutofit/>
            </a:bodyPr>
            <a:lstStyle/>
            <a:p>
              <a:pPr indent="0" lvl="0" marL="0" marR="0" rtl="0" algn="just">
                <a:lnSpc>
                  <a:spcPct val="90000"/>
                </a:lnSpc>
                <a:spcBef>
                  <a:spcPts val="0"/>
                </a:spcBef>
                <a:spcAft>
                  <a:spcPts val="0"/>
                </a:spcAft>
                <a:buNone/>
              </a:pPr>
              <a:r>
                <a:rPr b="1" lang="zh-TW" sz="2400">
                  <a:solidFill>
                    <a:srgbClr val="C00000"/>
                  </a:solidFill>
                  <a:latin typeface="Times New Roman"/>
                  <a:ea typeface="Times New Roman"/>
                  <a:cs typeface="Times New Roman"/>
                  <a:sym typeface="Times New Roman"/>
                </a:rPr>
                <a:t>考生皆可自由選考，不再計算總級分。</a:t>
              </a:r>
              <a:endParaRPr sz="2400">
                <a:solidFill>
                  <a:srgbClr val="C00000"/>
                </a:solidFill>
                <a:latin typeface="Times New Roman"/>
                <a:ea typeface="Times New Roman"/>
                <a:cs typeface="Times New Roman"/>
                <a:sym typeface="Times New Roman"/>
              </a:endParaRPr>
            </a:p>
          </p:txBody>
        </p:sp>
        <p:sp>
          <p:nvSpPr>
            <p:cNvPr id="445" name="Google Shape;445;p30"/>
            <p:cNvSpPr/>
            <p:nvPr/>
          </p:nvSpPr>
          <p:spPr>
            <a:xfrm>
              <a:off x="0" y="177458"/>
              <a:ext cx="594992" cy="600131"/>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Google Shape;446;p30"/>
            <p:cNvSpPr/>
            <p:nvPr/>
          </p:nvSpPr>
          <p:spPr>
            <a:xfrm rot="10800000">
              <a:off x="153284" y="907537"/>
              <a:ext cx="8055617" cy="792944"/>
            </a:xfrm>
            <a:prstGeom prst="homePlate">
              <a:avLst>
                <a:gd fmla="val 50000" name="adj"/>
              </a:avLst>
            </a:prstGeom>
            <a:solidFill>
              <a:srgbClr val="FFE69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7" name="Google Shape;447;p30"/>
            <p:cNvSpPr txBox="1"/>
            <p:nvPr/>
          </p:nvSpPr>
          <p:spPr>
            <a:xfrm>
              <a:off x="351520" y="907537"/>
              <a:ext cx="7857381" cy="792944"/>
            </a:xfrm>
            <a:prstGeom prst="rect">
              <a:avLst/>
            </a:prstGeom>
            <a:noFill/>
            <a:ln>
              <a:noFill/>
            </a:ln>
          </p:spPr>
          <p:txBody>
            <a:bodyPr anchorCtr="0" anchor="ctr" bIns="91425" lIns="490550" spcFirstLastPara="1" rIns="170675" wrap="square" tIns="91425">
              <a:noAutofit/>
            </a:bodyPr>
            <a:lstStyle/>
            <a:p>
              <a:pPr indent="0" lvl="0" marL="0" marR="0" rtl="0" algn="just">
                <a:lnSpc>
                  <a:spcPct val="90000"/>
                </a:lnSpc>
                <a:spcBef>
                  <a:spcPts val="0"/>
                </a:spcBef>
                <a:spcAft>
                  <a:spcPts val="0"/>
                </a:spcAft>
                <a:buNone/>
              </a:pPr>
              <a:r>
                <a:rPr b="1" lang="zh-TW" sz="2400">
                  <a:solidFill>
                    <a:srgbClr val="C00000"/>
                  </a:solidFill>
                  <a:latin typeface="Times New Roman"/>
                  <a:ea typeface="Times New Roman"/>
                  <a:cs typeface="Times New Roman"/>
                  <a:sym typeface="Times New Roman"/>
                </a:rPr>
                <a:t>命題以課綱為主，參考各領域／科目的學習內容與學習表現設計試題。</a:t>
              </a:r>
              <a:endParaRPr sz="2400">
                <a:solidFill>
                  <a:srgbClr val="C00000"/>
                </a:solidFill>
                <a:latin typeface="Times New Roman"/>
                <a:ea typeface="Times New Roman"/>
                <a:cs typeface="Times New Roman"/>
                <a:sym typeface="Times New Roman"/>
              </a:endParaRPr>
            </a:p>
          </p:txBody>
        </p:sp>
        <p:sp>
          <p:nvSpPr>
            <p:cNvPr id="448" name="Google Shape;448;p30"/>
            <p:cNvSpPr/>
            <p:nvPr/>
          </p:nvSpPr>
          <p:spPr>
            <a:xfrm>
              <a:off x="0" y="1034375"/>
              <a:ext cx="583967" cy="562697"/>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9" name="Google Shape;449;p30"/>
            <p:cNvSpPr/>
            <p:nvPr/>
          </p:nvSpPr>
          <p:spPr>
            <a:xfrm rot="10800000">
              <a:off x="217827" y="1851783"/>
              <a:ext cx="7987937" cy="504904"/>
            </a:xfrm>
            <a:prstGeom prst="homePlate">
              <a:avLst>
                <a:gd fmla="val 50000" name="adj"/>
              </a:avLst>
            </a:prstGeom>
            <a:solidFill>
              <a:srgbClr val="FFD96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0" name="Google Shape;450;p30"/>
            <p:cNvSpPr txBox="1"/>
            <p:nvPr/>
          </p:nvSpPr>
          <p:spPr>
            <a:xfrm>
              <a:off x="344052" y="1851783"/>
              <a:ext cx="7861711" cy="504904"/>
            </a:xfrm>
            <a:prstGeom prst="rect">
              <a:avLst/>
            </a:prstGeom>
            <a:noFill/>
            <a:ln>
              <a:noFill/>
            </a:ln>
          </p:spPr>
          <p:txBody>
            <a:bodyPr anchorCtr="0" anchor="ctr" bIns="91425" lIns="490550" spcFirstLastPara="1" rIns="170675" wrap="square" tIns="91425">
              <a:noAutofit/>
            </a:bodyPr>
            <a:lstStyle/>
            <a:p>
              <a:pPr indent="0" lvl="0" marL="0" marR="0" rtl="0" algn="just">
                <a:lnSpc>
                  <a:spcPct val="90000"/>
                </a:lnSpc>
                <a:spcBef>
                  <a:spcPts val="0"/>
                </a:spcBef>
                <a:spcAft>
                  <a:spcPts val="0"/>
                </a:spcAft>
                <a:buNone/>
              </a:pPr>
              <a:r>
                <a:rPr b="1" lang="zh-TW" sz="2400">
                  <a:solidFill>
                    <a:srgbClr val="C00000"/>
                  </a:solidFill>
                  <a:latin typeface="Times New Roman"/>
                  <a:ea typeface="Times New Roman"/>
                  <a:cs typeface="Times New Roman"/>
                  <a:sym typeface="Times New Roman"/>
                </a:rPr>
                <a:t>成績表示皆採級分制。</a:t>
              </a:r>
              <a:endParaRPr b="1" sz="2400">
                <a:solidFill>
                  <a:srgbClr val="C00000"/>
                </a:solidFill>
                <a:latin typeface="Times New Roman"/>
                <a:ea typeface="Times New Roman"/>
                <a:cs typeface="Times New Roman"/>
                <a:sym typeface="Times New Roman"/>
              </a:endParaRPr>
            </a:p>
          </p:txBody>
        </p:sp>
        <p:sp>
          <p:nvSpPr>
            <p:cNvPr id="451" name="Google Shape;451;p30"/>
            <p:cNvSpPr/>
            <p:nvPr/>
          </p:nvSpPr>
          <p:spPr>
            <a:xfrm>
              <a:off x="0" y="1797923"/>
              <a:ext cx="604570" cy="569460"/>
            </a:xfrm>
            <a:prstGeom prst="ellipse">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2" name="Google Shape;4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31"/>
          <p:cNvSpPr txBox="1"/>
          <p:nvPr>
            <p:ph type="title"/>
          </p:nvPr>
        </p:nvSpPr>
        <p:spPr>
          <a:xfrm>
            <a:off x="395536" y="260648"/>
            <a:ext cx="7197104" cy="92630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學習歷程強調紙筆測驗看不到的表現</a:t>
            </a:r>
            <a:endParaRPr b="1" i="0" sz="3200" u="none" cap="none" strike="noStrike">
              <a:solidFill>
                <a:schemeClr val="dk1"/>
              </a:solidFill>
              <a:latin typeface="Arial"/>
              <a:ea typeface="Arial"/>
              <a:cs typeface="Arial"/>
              <a:sym typeface="Arial"/>
            </a:endParaRPr>
          </a:p>
        </p:txBody>
      </p:sp>
      <p:grpSp>
        <p:nvGrpSpPr>
          <p:cNvPr id="460" name="Google Shape;460;p31"/>
          <p:cNvGrpSpPr/>
          <p:nvPr/>
        </p:nvGrpSpPr>
        <p:grpSpPr>
          <a:xfrm>
            <a:off x="467544" y="1485094"/>
            <a:ext cx="5471687" cy="4885980"/>
            <a:chOff x="1115616" y="1341068"/>
            <a:chExt cx="4504547" cy="3146221"/>
          </a:xfrm>
        </p:grpSpPr>
        <p:cxnSp>
          <p:nvCxnSpPr>
            <p:cNvPr id="461" name="Google Shape;461;p31"/>
            <p:cNvCxnSpPr/>
            <p:nvPr/>
          </p:nvCxnSpPr>
          <p:spPr>
            <a:xfrm>
              <a:off x="2246797" y="1506427"/>
              <a:ext cx="453067" cy="0"/>
            </a:xfrm>
            <a:prstGeom prst="straightConnector1">
              <a:avLst/>
            </a:prstGeom>
            <a:noFill/>
            <a:ln cap="flat" cmpd="sng" w="28575">
              <a:solidFill>
                <a:srgbClr val="366092"/>
              </a:solidFill>
              <a:prstDash val="solid"/>
              <a:round/>
              <a:headEnd len="med" w="med" type="none"/>
              <a:tailEnd len="med" w="med" type="none"/>
            </a:ln>
          </p:spPr>
        </p:cxnSp>
        <p:grpSp>
          <p:nvGrpSpPr>
            <p:cNvPr id="462" name="Google Shape;462;p31"/>
            <p:cNvGrpSpPr/>
            <p:nvPr/>
          </p:nvGrpSpPr>
          <p:grpSpPr>
            <a:xfrm>
              <a:off x="1115616" y="1341068"/>
              <a:ext cx="4504547" cy="3146221"/>
              <a:chOff x="827584" y="1412676"/>
              <a:chExt cx="4504547" cy="3146221"/>
            </a:xfrm>
          </p:grpSpPr>
          <p:cxnSp>
            <p:nvCxnSpPr>
              <p:cNvPr id="463" name="Google Shape;463;p31"/>
              <p:cNvCxnSpPr/>
              <p:nvPr/>
            </p:nvCxnSpPr>
            <p:spPr>
              <a:xfrm>
                <a:off x="1962281" y="2157203"/>
                <a:ext cx="453067" cy="0"/>
              </a:xfrm>
              <a:prstGeom prst="straightConnector1">
                <a:avLst/>
              </a:prstGeom>
              <a:noFill/>
              <a:ln cap="flat" cmpd="sng" w="28575">
                <a:solidFill>
                  <a:srgbClr val="366092"/>
                </a:solidFill>
                <a:prstDash val="solid"/>
                <a:round/>
                <a:headEnd len="med" w="med" type="none"/>
                <a:tailEnd len="med" w="med" type="none"/>
              </a:ln>
            </p:spPr>
          </p:cxnSp>
          <p:cxnSp>
            <p:nvCxnSpPr>
              <p:cNvPr id="464" name="Google Shape;464;p31"/>
              <p:cNvCxnSpPr/>
              <p:nvPr/>
            </p:nvCxnSpPr>
            <p:spPr>
              <a:xfrm>
                <a:off x="1977034" y="3269236"/>
                <a:ext cx="453067" cy="0"/>
              </a:xfrm>
              <a:prstGeom prst="straightConnector1">
                <a:avLst/>
              </a:prstGeom>
              <a:noFill/>
              <a:ln cap="flat" cmpd="sng" w="28575">
                <a:solidFill>
                  <a:srgbClr val="366092"/>
                </a:solidFill>
                <a:prstDash val="solid"/>
                <a:round/>
                <a:headEnd len="med" w="med" type="none"/>
                <a:tailEnd len="med" w="med" type="none"/>
              </a:ln>
            </p:spPr>
          </p:cxnSp>
          <p:cxnSp>
            <p:nvCxnSpPr>
              <p:cNvPr id="465" name="Google Shape;465;p31"/>
              <p:cNvCxnSpPr/>
              <p:nvPr/>
            </p:nvCxnSpPr>
            <p:spPr>
              <a:xfrm>
                <a:off x="1964810" y="3793927"/>
                <a:ext cx="453067" cy="0"/>
              </a:xfrm>
              <a:prstGeom prst="straightConnector1">
                <a:avLst/>
              </a:prstGeom>
              <a:noFill/>
              <a:ln cap="flat" cmpd="sng" w="28575">
                <a:solidFill>
                  <a:srgbClr val="366092"/>
                </a:solidFill>
                <a:prstDash val="solid"/>
                <a:round/>
                <a:headEnd len="med" w="med" type="none"/>
                <a:tailEnd len="med" w="med" type="none"/>
              </a:ln>
            </p:spPr>
          </p:cxnSp>
          <p:cxnSp>
            <p:nvCxnSpPr>
              <p:cNvPr id="466" name="Google Shape;466;p31"/>
              <p:cNvCxnSpPr/>
              <p:nvPr/>
            </p:nvCxnSpPr>
            <p:spPr>
              <a:xfrm>
                <a:off x="1953437" y="4390140"/>
                <a:ext cx="453067" cy="0"/>
              </a:xfrm>
              <a:prstGeom prst="straightConnector1">
                <a:avLst/>
              </a:prstGeom>
              <a:noFill/>
              <a:ln cap="flat" cmpd="sng" w="28575">
                <a:solidFill>
                  <a:srgbClr val="366092"/>
                </a:solidFill>
                <a:prstDash val="solid"/>
                <a:round/>
                <a:headEnd len="med" w="med" type="none"/>
                <a:tailEnd len="med" w="med" type="none"/>
              </a:ln>
            </p:spPr>
          </p:cxnSp>
          <p:cxnSp>
            <p:nvCxnSpPr>
              <p:cNvPr id="467" name="Google Shape;467;p31"/>
              <p:cNvCxnSpPr/>
              <p:nvPr/>
            </p:nvCxnSpPr>
            <p:spPr>
              <a:xfrm>
                <a:off x="4872531" y="3812529"/>
                <a:ext cx="459600" cy="0"/>
              </a:xfrm>
              <a:prstGeom prst="straightConnector1">
                <a:avLst/>
              </a:prstGeom>
              <a:noFill/>
              <a:ln cap="flat" cmpd="sng" w="28575">
                <a:solidFill>
                  <a:srgbClr val="366092"/>
                </a:solidFill>
                <a:prstDash val="solid"/>
                <a:round/>
                <a:headEnd len="med" w="med" type="none"/>
                <a:tailEnd len="med" w="med" type="none"/>
              </a:ln>
            </p:spPr>
          </p:cxnSp>
          <p:cxnSp>
            <p:nvCxnSpPr>
              <p:cNvPr id="468" name="Google Shape;468;p31"/>
              <p:cNvCxnSpPr/>
              <p:nvPr/>
            </p:nvCxnSpPr>
            <p:spPr>
              <a:xfrm>
                <a:off x="4872531" y="4377238"/>
                <a:ext cx="459600" cy="0"/>
              </a:xfrm>
              <a:prstGeom prst="straightConnector1">
                <a:avLst/>
              </a:prstGeom>
              <a:noFill/>
              <a:ln cap="flat" cmpd="sng" w="28575">
                <a:solidFill>
                  <a:srgbClr val="366092"/>
                </a:solidFill>
                <a:prstDash val="solid"/>
                <a:round/>
                <a:headEnd len="med" w="med" type="none"/>
                <a:tailEnd len="med" w="med" type="none"/>
              </a:ln>
            </p:spPr>
          </p:cxnSp>
          <p:grpSp>
            <p:nvGrpSpPr>
              <p:cNvPr id="469" name="Google Shape;469;p31"/>
              <p:cNvGrpSpPr/>
              <p:nvPr/>
            </p:nvGrpSpPr>
            <p:grpSpPr>
              <a:xfrm>
                <a:off x="827584" y="1412676"/>
                <a:ext cx="4503424" cy="3146221"/>
                <a:chOff x="0" y="-1"/>
                <a:chExt cx="27130" cy="31452"/>
              </a:xfrm>
            </p:grpSpPr>
            <p:sp>
              <p:nvSpPr>
                <p:cNvPr id="470" name="Google Shape;470;p31"/>
                <p:cNvSpPr/>
                <p:nvPr/>
              </p:nvSpPr>
              <p:spPr>
                <a:xfrm>
                  <a:off x="0" y="3238"/>
                  <a:ext cx="4403" cy="25857"/>
                </a:xfrm>
                <a:prstGeom prst="roundRect">
                  <a:avLst>
                    <a:gd fmla="val 16667" name="adj"/>
                  </a:avLst>
                </a:prstGeom>
                <a:solidFill>
                  <a:srgbClr val="AD403D"/>
                </a:solid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None/>
                  </a:pPr>
                  <a:r>
                    <a:rPr b="1" lang="zh-TW" sz="2400">
                      <a:solidFill>
                        <a:srgbClr val="FFFFFF"/>
                      </a:solidFill>
                      <a:latin typeface="Times New Roman"/>
                      <a:ea typeface="Times New Roman"/>
                      <a:cs typeface="Times New Roman"/>
                      <a:sym typeface="Times New Roman"/>
                    </a:rPr>
                    <a:t>學生學習歷程參考項目</a:t>
                  </a:r>
                  <a:endParaRPr b="1" sz="2400">
                    <a:solidFill>
                      <a:srgbClr val="FFFFFF"/>
                    </a:solidFill>
                    <a:latin typeface="Times New Roman"/>
                    <a:ea typeface="Times New Roman"/>
                    <a:cs typeface="Times New Roman"/>
                    <a:sym typeface="Times New Roman"/>
                  </a:endParaRPr>
                </a:p>
              </p:txBody>
            </p:sp>
            <p:grpSp>
              <p:nvGrpSpPr>
                <p:cNvPr id="471" name="Google Shape;471;p31"/>
                <p:cNvGrpSpPr/>
                <p:nvPr/>
              </p:nvGrpSpPr>
              <p:grpSpPr>
                <a:xfrm>
                  <a:off x="4383" y="1524"/>
                  <a:ext cx="5227" cy="28111"/>
                  <a:chOff x="2408" y="3149"/>
                  <a:chExt cx="877" cy="3933"/>
                </a:xfrm>
              </p:grpSpPr>
              <p:cxnSp>
                <p:nvCxnSpPr>
                  <p:cNvPr id="472" name="Google Shape;472;p31"/>
                  <p:cNvCxnSpPr/>
                  <p:nvPr/>
                </p:nvCxnSpPr>
                <p:spPr>
                  <a:xfrm>
                    <a:off x="2827" y="4696"/>
                    <a:ext cx="458" cy="0"/>
                  </a:xfrm>
                  <a:prstGeom prst="straightConnector1">
                    <a:avLst/>
                  </a:prstGeom>
                  <a:noFill/>
                  <a:ln cap="flat" cmpd="sng" w="28575">
                    <a:solidFill>
                      <a:srgbClr val="366092"/>
                    </a:solidFill>
                    <a:prstDash val="solid"/>
                    <a:round/>
                    <a:headEnd len="med" w="med" type="none"/>
                    <a:tailEnd len="med" w="med" type="none"/>
                  </a:ln>
                </p:spPr>
              </p:cxnSp>
              <p:cxnSp>
                <p:nvCxnSpPr>
                  <p:cNvPr id="473" name="Google Shape;473;p31"/>
                  <p:cNvCxnSpPr/>
                  <p:nvPr/>
                </p:nvCxnSpPr>
                <p:spPr>
                  <a:xfrm>
                    <a:off x="2816" y="3149"/>
                    <a:ext cx="0" cy="3933"/>
                  </a:xfrm>
                  <a:prstGeom prst="straightConnector1">
                    <a:avLst/>
                  </a:prstGeom>
                  <a:noFill/>
                  <a:ln cap="flat" cmpd="sng" w="28575">
                    <a:solidFill>
                      <a:srgbClr val="366092"/>
                    </a:solidFill>
                    <a:prstDash val="solid"/>
                    <a:round/>
                    <a:headEnd len="med" w="med" type="none"/>
                    <a:tailEnd len="med" w="med" type="none"/>
                  </a:ln>
                </p:spPr>
              </p:cxnSp>
              <p:cxnSp>
                <p:nvCxnSpPr>
                  <p:cNvPr id="474" name="Google Shape;474;p31"/>
                  <p:cNvCxnSpPr/>
                  <p:nvPr/>
                </p:nvCxnSpPr>
                <p:spPr>
                  <a:xfrm>
                    <a:off x="2408" y="5115"/>
                    <a:ext cx="408" cy="0"/>
                  </a:xfrm>
                  <a:prstGeom prst="straightConnector1">
                    <a:avLst/>
                  </a:prstGeom>
                  <a:noFill/>
                  <a:ln cap="flat" cmpd="sng" w="28575">
                    <a:solidFill>
                      <a:srgbClr val="366092"/>
                    </a:solidFill>
                    <a:prstDash val="solid"/>
                    <a:round/>
                    <a:headEnd len="med" w="med" type="none"/>
                    <a:tailEnd len="med" w="med" type="none"/>
                  </a:ln>
                </p:spPr>
              </p:cxnSp>
            </p:grpSp>
            <p:grpSp>
              <p:nvGrpSpPr>
                <p:cNvPr id="475" name="Google Shape;475;p31"/>
                <p:cNvGrpSpPr/>
                <p:nvPr/>
              </p:nvGrpSpPr>
              <p:grpSpPr>
                <a:xfrm>
                  <a:off x="8919" y="-1"/>
                  <a:ext cx="18211" cy="31452"/>
                  <a:chOff x="-701" y="-1"/>
                  <a:chExt cx="18211" cy="31452"/>
                </a:xfrm>
              </p:grpSpPr>
              <p:grpSp>
                <p:nvGrpSpPr>
                  <p:cNvPr id="476" name="Google Shape;476;p31"/>
                  <p:cNvGrpSpPr/>
                  <p:nvPr/>
                </p:nvGrpSpPr>
                <p:grpSpPr>
                  <a:xfrm>
                    <a:off x="-584" y="-1"/>
                    <a:ext cx="17858" cy="3505"/>
                    <a:chOff x="2861" y="2899"/>
                    <a:chExt cx="2267" cy="552"/>
                  </a:xfrm>
                </p:grpSpPr>
                <p:cxnSp>
                  <p:nvCxnSpPr>
                    <p:cNvPr id="477" name="Google Shape;477;p31"/>
                    <p:cNvCxnSpPr/>
                    <p:nvPr/>
                  </p:nvCxnSpPr>
                  <p:spPr>
                    <a:xfrm>
                      <a:off x="4777" y="3150"/>
                      <a:ext cx="351" cy="0"/>
                    </a:xfrm>
                    <a:prstGeom prst="straightConnector1">
                      <a:avLst/>
                    </a:prstGeom>
                    <a:noFill/>
                    <a:ln cap="flat" cmpd="sng" w="28575">
                      <a:solidFill>
                        <a:srgbClr val="366092"/>
                      </a:solidFill>
                      <a:prstDash val="solid"/>
                      <a:round/>
                      <a:headEnd len="med" w="med" type="none"/>
                      <a:tailEnd len="med" w="med" type="none"/>
                    </a:ln>
                  </p:spPr>
                </p:cxnSp>
                <p:sp>
                  <p:nvSpPr>
                    <p:cNvPr id="478" name="Google Shape;478;p31"/>
                    <p:cNvSpPr txBox="1"/>
                    <p:nvPr/>
                  </p:nvSpPr>
                  <p:spPr>
                    <a:xfrm>
                      <a:off x="2861" y="2899"/>
                      <a:ext cx="1982" cy="552"/>
                    </a:xfrm>
                    <a:prstGeom prst="rect">
                      <a:avLst/>
                    </a:prstGeom>
                    <a:solidFill>
                      <a:srgbClr val="FFCD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基本資料</a:t>
                      </a:r>
                      <a:endParaRPr b="1" sz="2400">
                        <a:solidFill>
                          <a:srgbClr val="000000"/>
                        </a:solidFill>
                        <a:latin typeface="Times New Roman"/>
                        <a:ea typeface="Times New Roman"/>
                        <a:cs typeface="Times New Roman"/>
                        <a:sym typeface="Times New Roman"/>
                      </a:endParaRPr>
                    </a:p>
                  </p:txBody>
                </p:sp>
              </p:grpSp>
              <p:grpSp>
                <p:nvGrpSpPr>
                  <p:cNvPr id="479" name="Google Shape;479;p31"/>
                  <p:cNvGrpSpPr/>
                  <p:nvPr/>
                </p:nvGrpSpPr>
                <p:grpSpPr>
                  <a:xfrm>
                    <a:off x="-686" y="5812"/>
                    <a:ext cx="18047" cy="3372"/>
                    <a:chOff x="2850" y="3719"/>
                    <a:chExt cx="2291" cy="531"/>
                  </a:xfrm>
                </p:grpSpPr>
                <p:cxnSp>
                  <p:nvCxnSpPr>
                    <p:cNvPr id="480" name="Google Shape;480;p31"/>
                    <p:cNvCxnSpPr/>
                    <p:nvPr/>
                  </p:nvCxnSpPr>
                  <p:spPr>
                    <a:xfrm>
                      <a:off x="4790" y="3989"/>
                      <a:ext cx="351" cy="0"/>
                    </a:xfrm>
                    <a:prstGeom prst="straightConnector1">
                      <a:avLst/>
                    </a:prstGeom>
                    <a:noFill/>
                    <a:ln cap="flat" cmpd="sng" w="28575">
                      <a:solidFill>
                        <a:srgbClr val="366092"/>
                      </a:solidFill>
                      <a:prstDash val="solid"/>
                      <a:round/>
                      <a:headEnd len="med" w="med" type="none"/>
                      <a:tailEnd len="med" w="med" type="none"/>
                    </a:ln>
                  </p:spPr>
                </p:cxnSp>
                <p:sp>
                  <p:nvSpPr>
                    <p:cNvPr id="481" name="Google Shape;481;p31"/>
                    <p:cNvSpPr txBox="1"/>
                    <p:nvPr/>
                  </p:nvSpPr>
                  <p:spPr>
                    <a:xfrm>
                      <a:off x="2850" y="3719"/>
                      <a:ext cx="2002" cy="531"/>
                    </a:xfrm>
                    <a:prstGeom prst="rect">
                      <a:avLst/>
                    </a:prstGeom>
                    <a:solidFill>
                      <a:srgbClr val="FFCD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修課紀錄</a:t>
                      </a:r>
                      <a:endParaRPr b="1" sz="2400">
                        <a:solidFill>
                          <a:srgbClr val="000000"/>
                        </a:solidFill>
                        <a:latin typeface="Times New Roman"/>
                        <a:ea typeface="Times New Roman"/>
                        <a:cs typeface="Times New Roman"/>
                        <a:sym typeface="Times New Roman"/>
                      </a:endParaRPr>
                    </a:p>
                  </p:txBody>
                </p:sp>
              </p:grpSp>
              <p:grpSp>
                <p:nvGrpSpPr>
                  <p:cNvPr id="482" name="Google Shape;482;p31"/>
                  <p:cNvGrpSpPr/>
                  <p:nvPr/>
                </p:nvGrpSpPr>
                <p:grpSpPr>
                  <a:xfrm>
                    <a:off x="-694" y="16674"/>
                    <a:ext cx="18204" cy="3486"/>
                    <a:chOff x="2849" y="5240"/>
                    <a:chExt cx="2311" cy="549"/>
                  </a:xfrm>
                </p:grpSpPr>
                <p:cxnSp>
                  <p:nvCxnSpPr>
                    <p:cNvPr id="483" name="Google Shape;483;p31"/>
                    <p:cNvCxnSpPr/>
                    <p:nvPr/>
                  </p:nvCxnSpPr>
                  <p:spPr>
                    <a:xfrm>
                      <a:off x="4809" y="5490"/>
                      <a:ext cx="351" cy="0"/>
                    </a:xfrm>
                    <a:prstGeom prst="straightConnector1">
                      <a:avLst/>
                    </a:prstGeom>
                    <a:noFill/>
                    <a:ln cap="flat" cmpd="sng" w="28575">
                      <a:solidFill>
                        <a:srgbClr val="366092"/>
                      </a:solidFill>
                      <a:prstDash val="solid"/>
                      <a:round/>
                      <a:headEnd len="med" w="med" type="none"/>
                      <a:tailEnd len="med" w="med" type="none"/>
                    </a:ln>
                  </p:spPr>
                </p:cxnSp>
                <p:sp>
                  <p:nvSpPr>
                    <p:cNvPr id="484" name="Google Shape;484;p31"/>
                    <p:cNvSpPr txBox="1"/>
                    <p:nvPr/>
                  </p:nvSpPr>
                  <p:spPr>
                    <a:xfrm>
                      <a:off x="2849" y="5240"/>
                      <a:ext cx="2024" cy="549"/>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課程學習成果</a:t>
                      </a:r>
                      <a:endParaRPr b="1" sz="2400">
                        <a:solidFill>
                          <a:srgbClr val="000000"/>
                        </a:solidFill>
                        <a:latin typeface="Times New Roman"/>
                        <a:ea typeface="Times New Roman"/>
                        <a:cs typeface="Times New Roman"/>
                        <a:sym typeface="Times New Roman"/>
                      </a:endParaRPr>
                    </a:p>
                  </p:txBody>
                </p:sp>
              </p:grpSp>
              <p:sp>
                <p:nvSpPr>
                  <p:cNvPr id="485" name="Google Shape;485;p31"/>
                  <p:cNvSpPr txBox="1"/>
                  <p:nvPr/>
                </p:nvSpPr>
                <p:spPr>
                  <a:xfrm>
                    <a:off x="-701" y="28004"/>
                    <a:ext cx="16038" cy="3447"/>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大學要求之其他資料</a:t>
                    </a:r>
                    <a:endParaRPr b="1" sz="2400">
                      <a:solidFill>
                        <a:srgbClr val="000000"/>
                      </a:solidFill>
                      <a:latin typeface="Times New Roman"/>
                      <a:ea typeface="Times New Roman"/>
                      <a:cs typeface="Times New Roman"/>
                      <a:sym typeface="Times New Roman"/>
                    </a:endParaRPr>
                  </a:p>
                </p:txBody>
              </p:sp>
              <p:sp>
                <p:nvSpPr>
                  <p:cNvPr id="486" name="Google Shape;486;p31"/>
                  <p:cNvSpPr txBox="1"/>
                  <p:nvPr/>
                </p:nvSpPr>
                <p:spPr>
                  <a:xfrm>
                    <a:off x="-697" y="22282"/>
                    <a:ext cx="15949" cy="3549"/>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多元表現</a:t>
                    </a:r>
                    <a:endParaRPr b="1" sz="2400">
                      <a:solidFill>
                        <a:srgbClr val="000000"/>
                      </a:solidFill>
                      <a:latin typeface="Times New Roman"/>
                      <a:ea typeface="Times New Roman"/>
                      <a:cs typeface="Times New Roman"/>
                      <a:sym typeface="Times New Roman"/>
                    </a:endParaRPr>
                  </a:p>
                </p:txBody>
              </p:sp>
              <p:grpSp>
                <p:nvGrpSpPr>
                  <p:cNvPr id="487" name="Google Shape;487;p31"/>
                  <p:cNvGrpSpPr/>
                  <p:nvPr/>
                </p:nvGrpSpPr>
                <p:grpSpPr>
                  <a:xfrm>
                    <a:off x="-694" y="10955"/>
                    <a:ext cx="18204" cy="3715"/>
                    <a:chOff x="2849" y="4484"/>
                    <a:chExt cx="2311" cy="585"/>
                  </a:xfrm>
                </p:grpSpPr>
                <p:cxnSp>
                  <p:nvCxnSpPr>
                    <p:cNvPr id="488" name="Google Shape;488;p31"/>
                    <p:cNvCxnSpPr/>
                    <p:nvPr/>
                  </p:nvCxnSpPr>
                  <p:spPr>
                    <a:xfrm>
                      <a:off x="4809" y="4777"/>
                      <a:ext cx="351" cy="0"/>
                    </a:xfrm>
                    <a:prstGeom prst="straightConnector1">
                      <a:avLst/>
                    </a:prstGeom>
                    <a:noFill/>
                    <a:ln cap="flat" cmpd="sng" w="28575">
                      <a:solidFill>
                        <a:srgbClr val="366092"/>
                      </a:solidFill>
                      <a:prstDash val="solid"/>
                      <a:round/>
                      <a:headEnd len="med" w="med" type="none"/>
                      <a:tailEnd len="med" w="med" type="none"/>
                    </a:ln>
                  </p:spPr>
                </p:cxnSp>
                <p:sp>
                  <p:nvSpPr>
                    <p:cNvPr id="489" name="Google Shape;489;p31"/>
                    <p:cNvSpPr txBox="1"/>
                    <p:nvPr/>
                  </p:nvSpPr>
                  <p:spPr>
                    <a:xfrm>
                      <a:off x="2849" y="4484"/>
                      <a:ext cx="2016" cy="585"/>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自傳（可含學習計畫）</a:t>
                      </a:r>
                      <a:endParaRPr b="1" sz="2400">
                        <a:solidFill>
                          <a:srgbClr val="000000"/>
                        </a:solidFill>
                        <a:latin typeface="Times New Roman"/>
                        <a:ea typeface="Times New Roman"/>
                        <a:cs typeface="Times New Roman"/>
                        <a:sym typeface="Times New Roman"/>
                      </a:endParaRPr>
                    </a:p>
                  </p:txBody>
                </p:sp>
              </p:grpSp>
            </p:grpSp>
          </p:grpSp>
        </p:grpSp>
      </p:grpSp>
      <p:sp>
        <p:nvSpPr>
          <p:cNvPr id="490" name="Google Shape;49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491" name="Google Shape;491;p31"/>
          <p:cNvSpPr txBox="1"/>
          <p:nvPr/>
        </p:nvSpPr>
        <p:spPr>
          <a:xfrm>
            <a:off x="5925399" y="1484784"/>
            <a:ext cx="2720812" cy="574008"/>
          </a:xfrm>
          <a:prstGeom prst="rect">
            <a:avLst/>
          </a:prstGeom>
          <a:solidFill>
            <a:schemeClr val="lt1"/>
          </a:solidFill>
          <a:ln cap="flat" cmpd="sng" w="28575">
            <a:solidFill>
              <a:srgbClr val="A251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部定資料庫提供</a:t>
            </a:r>
            <a:endParaRPr b="1" sz="2400">
              <a:solidFill>
                <a:srgbClr val="000000"/>
              </a:solidFill>
              <a:latin typeface="Times New Roman"/>
              <a:ea typeface="Times New Roman"/>
              <a:cs typeface="Times New Roman"/>
              <a:sym typeface="Times New Roman"/>
            </a:endParaRPr>
          </a:p>
        </p:txBody>
      </p:sp>
      <p:sp>
        <p:nvSpPr>
          <p:cNvPr id="492" name="Google Shape;492;p31"/>
          <p:cNvSpPr txBox="1"/>
          <p:nvPr/>
        </p:nvSpPr>
        <p:spPr>
          <a:xfrm>
            <a:off x="5937937" y="2379273"/>
            <a:ext cx="2720776" cy="540608"/>
          </a:xfrm>
          <a:prstGeom prst="rect">
            <a:avLst/>
          </a:prstGeom>
          <a:solidFill>
            <a:schemeClr val="lt1"/>
          </a:solidFill>
          <a:ln cap="flat" cmpd="sng" w="28575">
            <a:solidFill>
              <a:srgbClr val="A251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部定資料庫提供</a:t>
            </a:r>
            <a:endParaRPr b="1" sz="2400">
              <a:solidFill>
                <a:srgbClr val="C00000"/>
              </a:solidFill>
              <a:latin typeface="Times New Roman"/>
              <a:ea typeface="Times New Roman"/>
              <a:cs typeface="Times New Roman"/>
              <a:sym typeface="Times New Roman"/>
            </a:endParaRPr>
          </a:p>
        </p:txBody>
      </p:sp>
      <p:sp>
        <p:nvSpPr>
          <p:cNvPr id="493" name="Google Shape;493;p31"/>
          <p:cNvSpPr txBox="1"/>
          <p:nvPr/>
        </p:nvSpPr>
        <p:spPr>
          <a:xfrm>
            <a:off x="5955640" y="3202239"/>
            <a:ext cx="2720816" cy="571120"/>
          </a:xfrm>
          <a:prstGeom prst="rect">
            <a:avLst/>
          </a:prstGeom>
          <a:solidFill>
            <a:schemeClr val="lt1"/>
          </a:solidFill>
          <a:ln cap="flat" cmpd="sng" w="28575">
            <a:solidFill>
              <a:srgbClr val="A22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學生自主上傳</a:t>
            </a:r>
            <a:endParaRPr b="1" sz="2400">
              <a:solidFill>
                <a:srgbClr val="C00000"/>
              </a:solidFill>
              <a:latin typeface="Times New Roman"/>
              <a:ea typeface="Times New Roman"/>
              <a:cs typeface="Times New Roman"/>
              <a:sym typeface="Times New Roman"/>
            </a:endParaRPr>
          </a:p>
        </p:txBody>
      </p:sp>
      <p:sp>
        <p:nvSpPr>
          <p:cNvPr id="494" name="Google Shape;494;p31"/>
          <p:cNvSpPr txBox="1"/>
          <p:nvPr/>
        </p:nvSpPr>
        <p:spPr>
          <a:xfrm>
            <a:off x="5958303" y="4045928"/>
            <a:ext cx="2720816" cy="571120"/>
          </a:xfrm>
          <a:prstGeom prst="rect">
            <a:avLst/>
          </a:prstGeom>
          <a:solidFill>
            <a:schemeClr val="lt1"/>
          </a:solidFill>
          <a:ln cap="flat" cmpd="sng" w="28575">
            <a:solidFill>
              <a:srgbClr val="A22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學生自主上傳</a:t>
            </a:r>
            <a:endParaRPr b="1" sz="2400">
              <a:solidFill>
                <a:srgbClr val="C00000"/>
              </a:solidFill>
              <a:latin typeface="Times New Roman"/>
              <a:ea typeface="Times New Roman"/>
              <a:cs typeface="Times New Roman"/>
              <a:sym typeface="Times New Roman"/>
            </a:endParaRPr>
          </a:p>
        </p:txBody>
      </p:sp>
      <p:sp>
        <p:nvSpPr>
          <p:cNvPr id="495" name="Google Shape;495;p31"/>
          <p:cNvSpPr txBox="1"/>
          <p:nvPr/>
        </p:nvSpPr>
        <p:spPr>
          <a:xfrm>
            <a:off x="5940047" y="4897540"/>
            <a:ext cx="2720816" cy="571120"/>
          </a:xfrm>
          <a:prstGeom prst="rect">
            <a:avLst/>
          </a:prstGeom>
          <a:solidFill>
            <a:schemeClr val="lt1"/>
          </a:solidFill>
          <a:ln cap="flat" cmpd="sng" w="28575">
            <a:solidFill>
              <a:srgbClr val="A22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學生自主上傳</a:t>
            </a:r>
            <a:endParaRPr b="1" sz="2400">
              <a:solidFill>
                <a:srgbClr val="C00000"/>
              </a:solidFill>
              <a:latin typeface="Times New Roman"/>
              <a:ea typeface="Times New Roman"/>
              <a:cs typeface="Times New Roman"/>
              <a:sym typeface="Times New Roman"/>
            </a:endParaRPr>
          </a:p>
        </p:txBody>
      </p:sp>
      <p:sp>
        <p:nvSpPr>
          <p:cNvPr id="496" name="Google Shape;496;p31"/>
          <p:cNvSpPr txBox="1"/>
          <p:nvPr/>
        </p:nvSpPr>
        <p:spPr>
          <a:xfrm>
            <a:off x="5955640" y="5799954"/>
            <a:ext cx="2720816" cy="571120"/>
          </a:xfrm>
          <a:prstGeom prst="rect">
            <a:avLst/>
          </a:prstGeom>
          <a:solidFill>
            <a:schemeClr val="lt1"/>
          </a:solidFill>
          <a:ln cap="flat" cmpd="sng" w="28575">
            <a:solidFill>
              <a:srgbClr val="A22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學生自主上傳</a:t>
            </a:r>
            <a:endParaRPr b="1" sz="2400">
              <a:solidFill>
                <a:srgbClr val="C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32"/>
          <p:cNvSpPr txBox="1"/>
          <p:nvPr>
            <p:ph type="title"/>
          </p:nvPr>
        </p:nvSpPr>
        <p:spPr>
          <a:xfrm>
            <a:off x="395536" y="188640"/>
            <a:ext cx="7385753" cy="9983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考招時程關注高中教學及學生多元學習</a:t>
            </a:r>
            <a:endParaRPr b="1" i="0" sz="3200" u="none" cap="none" strike="noStrike">
              <a:solidFill>
                <a:schemeClr val="dk1"/>
              </a:solidFill>
              <a:latin typeface="Arial"/>
              <a:ea typeface="Arial"/>
              <a:cs typeface="Arial"/>
              <a:sym typeface="Arial"/>
            </a:endParaRPr>
          </a:p>
        </p:txBody>
      </p:sp>
      <p:grpSp>
        <p:nvGrpSpPr>
          <p:cNvPr id="504" name="Google Shape;504;p32"/>
          <p:cNvGrpSpPr/>
          <p:nvPr/>
        </p:nvGrpSpPr>
        <p:grpSpPr>
          <a:xfrm>
            <a:off x="179512" y="2132856"/>
            <a:ext cx="8712968" cy="2808312"/>
            <a:chOff x="0" y="0"/>
            <a:chExt cx="63347" cy="19272"/>
          </a:xfrm>
        </p:grpSpPr>
        <p:grpSp>
          <p:nvGrpSpPr>
            <p:cNvPr id="505" name="Google Shape;505;p32"/>
            <p:cNvGrpSpPr/>
            <p:nvPr/>
          </p:nvGrpSpPr>
          <p:grpSpPr>
            <a:xfrm>
              <a:off x="0" y="0"/>
              <a:ext cx="9131" cy="19252"/>
              <a:chOff x="0" y="0"/>
              <a:chExt cx="9131" cy="19252"/>
            </a:xfrm>
          </p:grpSpPr>
          <p:sp>
            <p:nvSpPr>
              <p:cNvPr id="506" name="Google Shape;506;p32"/>
              <p:cNvSpPr/>
              <p:nvPr/>
            </p:nvSpPr>
            <p:spPr>
              <a:xfrm>
                <a:off x="0" y="0"/>
                <a:ext cx="9131" cy="11633"/>
              </a:xfrm>
              <a:prstGeom prst="homePlate">
                <a:avLst>
                  <a:gd fmla="val 31551" name="adj"/>
                </a:avLst>
              </a:prstGeom>
              <a:solidFill>
                <a:srgbClr val="D6E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高三上</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12~1月</a:t>
                </a:r>
                <a:endParaRPr b="0" i="0" sz="1800" u="none" cap="none" strike="noStrike">
                  <a:solidFill>
                    <a:schemeClr val="dk1"/>
                  </a:solidFill>
                  <a:latin typeface="Times New Roman"/>
                  <a:ea typeface="Times New Roman"/>
                  <a:cs typeface="Times New Roman"/>
                  <a:sym typeface="Times New Roman"/>
                </a:endParaRPr>
              </a:p>
            </p:txBody>
          </p:sp>
          <p:sp>
            <p:nvSpPr>
              <p:cNvPr id="507" name="Google Shape;507;p32"/>
              <p:cNvSpPr txBox="1"/>
              <p:nvPr/>
            </p:nvSpPr>
            <p:spPr>
              <a:xfrm>
                <a:off x="0" y="13335"/>
                <a:ext cx="9131" cy="5917"/>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特殊選才</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grpSp>
        <p:grpSp>
          <p:nvGrpSpPr>
            <p:cNvPr id="508" name="Google Shape;508;p32"/>
            <p:cNvGrpSpPr/>
            <p:nvPr/>
          </p:nvGrpSpPr>
          <p:grpSpPr>
            <a:xfrm>
              <a:off x="0" y="0"/>
              <a:ext cx="63347" cy="19272"/>
              <a:chOff x="-4741" y="258"/>
              <a:chExt cx="76904" cy="17620"/>
            </a:xfrm>
          </p:grpSpPr>
          <p:grpSp>
            <p:nvGrpSpPr>
              <p:cNvPr id="509" name="Google Shape;509;p32"/>
              <p:cNvGrpSpPr/>
              <p:nvPr/>
            </p:nvGrpSpPr>
            <p:grpSpPr>
              <a:xfrm>
                <a:off x="6344" y="258"/>
                <a:ext cx="65819" cy="10712"/>
                <a:chOff x="5152" y="157"/>
                <a:chExt cx="53459" cy="6522"/>
              </a:xfrm>
            </p:grpSpPr>
            <p:sp>
              <p:nvSpPr>
                <p:cNvPr id="510" name="Google Shape;510;p32"/>
                <p:cNvSpPr/>
                <p:nvPr/>
              </p:nvSpPr>
              <p:spPr>
                <a:xfrm>
                  <a:off x="15708" y="157"/>
                  <a:ext cx="10314" cy="6468"/>
                </a:xfrm>
                <a:prstGeom prst="homePlate">
                  <a:avLst>
                    <a:gd fmla="val 39127" name="adj"/>
                  </a:avLst>
                </a:prstGeom>
                <a:solidFill>
                  <a:srgbClr val="FFE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高三下</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4月</a:t>
                  </a:r>
                  <a:endParaRPr b="0" i="0" sz="1800" u="none" cap="none" strike="noStrike">
                    <a:solidFill>
                      <a:schemeClr val="dk1"/>
                    </a:solidFill>
                    <a:latin typeface="Times New Roman"/>
                    <a:ea typeface="Times New Roman"/>
                    <a:cs typeface="Times New Roman"/>
                    <a:sym typeface="Times New Roman"/>
                  </a:endParaRPr>
                </a:p>
              </p:txBody>
            </p:sp>
            <p:sp>
              <p:nvSpPr>
                <p:cNvPr id="511" name="Google Shape;511;p32"/>
                <p:cNvSpPr/>
                <p:nvPr/>
              </p:nvSpPr>
              <p:spPr>
                <a:xfrm>
                  <a:off x="5152" y="202"/>
                  <a:ext cx="10722" cy="6477"/>
                </a:xfrm>
                <a:prstGeom prst="homePlate">
                  <a:avLst>
                    <a:gd fmla="val 31550" name="adj"/>
                  </a:avLst>
                </a:prstGeom>
                <a:solidFill>
                  <a:srgbClr val="C2D6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高三寒假</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1月底</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2月初</a:t>
                  </a:r>
                  <a:endParaRPr b="0" i="0" sz="1800" u="none" cap="none" strike="noStrike">
                    <a:solidFill>
                      <a:schemeClr val="dk1"/>
                    </a:solidFill>
                    <a:latin typeface="Times New Roman"/>
                    <a:ea typeface="Times New Roman"/>
                    <a:cs typeface="Times New Roman"/>
                    <a:sym typeface="Times New Roman"/>
                  </a:endParaRPr>
                </a:p>
              </p:txBody>
            </p:sp>
            <p:sp>
              <p:nvSpPr>
                <p:cNvPr id="512" name="Google Shape;512;p32"/>
                <p:cNvSpPr/>
                <p:nvPr/>
              </p:nvSpPr>
              <p:spPr>
                <a:xfrm>
                  <a:off x="26022" y="157"/>
                  <a:ext cx="11614" cy="6469"/>
                </a:xfrm>
                <a:prstGeom prst="homePlate">
                  <a:avLst>
                    <a:gd fmla="val 28493" name="adj"/>
                  </a:avLst>
                </a:prstGeom>
                <a:solidFill>
                  <a:srgbClr val="FFD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高三課程</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結束後</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5月初</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~6月初</a:t>
                  </a:r>
                  <a:endParaRPr b="0" i="0" sz="1800" u="none" cap="none" strike="noStrike">
                    <a:solidFill>
                      <a:schemeClr val="dk1"/>
                    </a:solidFill>
                    <a:latin typeface="Times New Roman"/>
                    <a:ea typeface="Times New Roman"/>
                    <a:cs typeface="Times New Roman"/>
                    <a:sym typeface="Times New Roman"/>
                  </a:endParaRPr>
                </a:p>
              </p:txBody>
            </p:sp>
            <p:sp>
              <p:nvSpPr>
                <p:cNvPr id="513" name="Google Shape;513;p32"/>
                <p:cNvSpPr/>
                <p:nvPr/>
              </p:nvSpPr>
              <p:spPr>
                <a:xfrm>
                  <a:off x="48086" y="210"/>
                  <a:ext cx="10525" cy="6466"/>
                </a:xfrm>
                <a:prstGeom prst="homePlate">
                  <a:avLst>
                    <a:gd fmla="val 40030" name="adj"/>
                  </a:avLst>
                </a:prstGeom>
                <a:solidFill>
                  <a:srgbClr val="EA6B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8月</a:t>
                  </a:r>
                  <a:endParaRPr b="0" i="0" sz="1800" u="none" cap="none" strike="noStrike">
                    <a:solidFill>
                      <a:schemeClr val="dk1"/>
                    </a:solidFill>
                    <a:latin typeface="Times New Roman"/>
                    <a:ea typeface="Times New Roman"/>
                    <a:cs typeface="Times New Roman"/>
                    <a:sym typeface="Times New Roman"/>
                  </a:endParaRPr>
                </a:p>
              </p:txBody>
            </p:sp>
            <p:sp>
              <p:nvSpPr>
                <p:cNvPr id="514" name="Google Shape;514;p32"/>
                <p:cNvSpPr/>
                <p:nvPr/>
              </p:nvSpPr>
              <p:spPr>
                <a:xfrm>
                  <a:off x="37636" y="211"/>
                  <a:ext cx="10450" cy="6468"/>
                </a:xfrm>
                <a:prstGeom prst="homePlate">
                  <a:avLst>
                    <a:gd fmla="val 38544" name="adj"/>
                  </a:avLst>
                </a:prstGeom>
                <a:solidFill>
                  <a:srgbClr val="F2A1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7月初</a:t>
                  </a:r>
                  <a:endParaRPr b="0" i="0" sz="1800" u="none" cap="none" strike="noStrike">
                    <a:solidFill>
                      <a:schemeClr val="dk1"/>
                    </a:solidFill>
                    <a:latin typeface="Times New Roman"/>
                    <a:ea typeface="Times New Roman"/>
                    <a:cs typeface="Times New Roman"/>
                    <a:sym typeface="Times New Roman"/>
                  </a:endParaRPr>
                </a:p>
              </p:txBody>
            </p:sp>
          </p:grpSp>
          <p:sp>
            <p:nvSpPr>
              <p:cNvPr id="515" name="Google Shape;515;p32"/>
              <p:cNvSpPr txBox="1"/>
              <p:nvPr/>
            </p:nvSpPr>
            <p:spPr>
              <a:xfrm>
                <a:off x="32264" y="12411"/>
                <a:ext cx="11589" cy="5410"/>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申請入學</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sp>
            <p:nvSpPr>
              <p:cNvPr id="516" name="Google Shape;516;p32"/>
              <p:cNvSpPr txBox="1"/>
              <p:nvPr/>
            </p:nvSpPr>
            <p:spPr>
              <a:xfrm>
                <a:off x="58975" y="12164"/>
                <a:ext cx="11472" cy="5359"/>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分發入學</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sp>
            <p:nvSpPr>
              <p:cNvPr id="517" name="Google Shape;517;p32"/>
              <p:cNvSpPr txBox="1"/>
              <p:nvPr/>
            </p:nvSpPr>
            <p:spPr>
              <a:xfrm>
                <a:off x="47779" y="12468"/>
                <a:ext cx="7239" cy="5156"/>
              </a:xfrm>
              <a:prstGeom prst="rect">
                <a:avLst/>
              </a:prstGeom>
              <a:solidFill>
                <a:srgbClr val="93E3FF"/>
              </a:solidFill>
              <a:ln>
                <a:noFill/>
              </a:ln>
            </p:spPr>
            <p:txBody>
              <a:bodyPr anchorCtr="0" anchor="ctr" bIns="45700" lIns="91425" spcFirstLastPara="1" rIns="91425" wrap="square" tIns="45700">
                <a:noAutofit/>
              </a:bodyPr>
              <a:lstStyle/>
              <a:p>
                <a:pPr indent="0" lvl="0" marL="0" marR="0" rtl="0" algn="ctr">
                  <a:lnSpc>
                    <a:spcPct val="94444"/>
                  </a:lnSpc>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分科測驗</a:t>
                </a:r>
                <a:br>
                  <a:rPr b="1" i="0" lang="zh-TW" sz="1800" u="none" cap="none" strike="noStrike">
                    <a:solidFill>
                      <a:srgbClr val="000000"/>
                    </a:solidFill>
                    <a:latin typeface="Times New Roman"/>
                    <a:ea typeface="Times New Roman"/>
                    <a:cs typeface="Times New Roman"/>
                    <a:sym typeface="Times New Roman"/>
                  </a:rPr>
                </a:br>
                <a:r>
                  <a:rPr b="1" i="0" lang="zh-TW" sz="1800" u="none" cap="none" strike="noStrike">
                    <a:solidFill>
                      <a:srgbClr val="000000"/>
                    </a:solidFill>
                    <a:latin typeface="Times New Roman"/>
                    <a:ea typeface="Times New Roman"/>
                    <a:cs typeface="Times New Roman"/>
                    <a:sym typeface="Times New Roman"/>
                  </a:rPr>
                  <a:t>（Y）</a:t>
                </a:r>
                <a:endParaRPr b="0" i="0" sz="1800" u="none" cap="none" strike="noStrike">
                  <a:solidFill>
                    <a:schemeClr val="dk1"/>
                  </a:solidFill>
                  <a:latin typeface="Times New Roman"/>
                  <a:ea typeface="Times New Roman"/>
                  <a:cs typeface="Times New Roman"/>
                  <a:sym typeface="Times New Roman"/>
                </a:endParaRPr>
              </a:p>
            </p:txBody>
          </p:sp>
          <p:sp>
            <p:nvSpPr>
              <p:cNvPr id="518" name="Google Shape;518;p32"/>
              <p:cNvSpPr/>
              <p:nvPr/>
            </p:nvSpPr>
            <p:spPr>
              <a:xfrm>
                <a:off x="8352" y="12420"/>
                <a:ext cx="7614" cy="541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學測</a:t>
                </a:r>
                <a:br>
                  <a:rPr b="1" i="0" lang="zh-TW" sz="1800" u="none" cap="none" strike="noStrike">
                    <a:solidFill>
                      <a:srgbClr val="000000"/>
                    </a:solidFill>
                    <a:latin typeface="Times New Roman"/>
                    <a:ea typeface="Times New Roman"/>
                    <a:cs typeface="Times New Roman"/>
                    <a:sym typeface="Times New Roman"/>
                  </a:rPr>
                </a:br>
                <a:r>
                  <a:rPr b="1" i="0" lang="zh-TW" sz="1800" u="none" cap="none" strike="noStrike">
                    <a:solidFill>
                      <a:srgbClr val="000000"/>
                    </a:solidFill>
                    <a:latin typeface="Times New Roman"/>
                    <a:ea typeface="Times New Roman"/>
                    <a:cs typeface="Times New Roman"/>
                    <a:sym typeface="Times New Roman"/>
                  </a:rPr>
                  <a:t>（X）</a:t>
                </a:r>
                <a:endParaRPr b="0" i="0" sz="1800" u="none" cap="none" strike="noStrike">
                  <a:solidFill>
                    <a:schemeClr val="dk1"/>
                  </a:solidFill>
                  <a:latin typeface="Times New Roman"/>
                  <a:ea typeface="Times New Roman"/>
                  <a:cs typeface="Times New Roman"/>
                  <a:sym typeface="Times New Roman"/>
                </a:endParaRPr>
              </a:p>
            </p:txBody>
          </p:sp>
          <p:cxnSp>
            <p:nvCxnSpPr>
              <p:cNvPr id="519" name="Google Shape;519;p32"/>
              <p:cNvCxnSpPr/>
              <p:nvPr/>
            </p:nvCxnSpPr>
            <p:spPr>
              <a:xfrm>
                <a:off x="-4741" y="11578"/>
                <a:ext cx="75987" cy="0"/>
              </a:xfrm>
              <a:prstGeom prst="straightConnector1">
                <a:avLst/>
              </a:prstGeom>
              <a:noFill/>
              <a:ln cap="flat" cmpd="sng" w="12700">
                <a:solidFill>
                  <a:srgbClr val="000000"/>
                </a:solidFill>
                <a:prstDash val="solid"/>
                <a:miter lim="800000"/>
                <a:headEnd len="med" w="med" type="none"/>
                <a:tailEnd len="med" w="med" type="none"/>
              </a:ln>
            </p:spPr>
          </p:cxnSp>
          <p:sp>
            <p:nvSpPr>
              <p:cNvPr id="520" name="Google Shape;520;p32"/>
              <p:cNvSpPr txBox="1"/>
              <p:nvPr/>
            </p:nvSpPr>
            <p:spPr>
              <a:xfrm>
                <a:off x="19082" y="12468"/>
                <a:ext cx="11511" cy="5410"/>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繁星推薦</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grpSp>
      </p:grpSp>
      <p:sp>
        <p:nvSpPr>
          <p:cNvPr id="521" name="Google Shape;52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grpSp>
        <p:nvGrpSpPr>
          <p:cNvPr id="527" name="Google Shape;527;p33"/>
          <p:cNvGrpSpPr/>
          <p:nvPr/>
        </p:nvGrpSpPr>
        <p:grpSpPr>
          <a:xfrm>
            <a:off x="2123728" y="1556792"/>
            <a:ext cx="4752528" cy="3594296"/>
            <a:chOff x="2274203" y="2042777"/>
            <a:chExt cx="4752528" cy="3594296"/>
          </a:xfrm>
        </p:grpSpPr>
        <p:pic>
          <p:nvPicPr>
            <p:cNvPr id="528" name="Google Shape;528;p33"/>
            <p:cNvPicPr preferRelativeResize="0"/>
            <p:nvPr/>
          </p:nvPicPr>
          <p:blipFill rotWithShape="1">
            <a:blip r:embed="rId3">
              <a:alphaModFix/>
            </a:blip>
            <a:srcRect b="0" l="0" r="0" t="0"/>
            <a:stretch/>
          </p:blipFill>
          <p:spPr>
            <a:xfrm>
              <a:off x="2274203" y="2042777"/>
              <a:ext cx="4608512" cy="341294"/>
            </a:xfrm>
            <a:prstGeom prst="rect">
              <a:avLst/>
            </a:prstGeom>
            <a:noFill/>
            <a:ln>
              <a:noFill/>
            </a:ln>
          </p:spPr>
        </p:pic>
        <p:pic>
          <p:nvPicPr>
            <p:cNvPr id="529" name="Google Shape;529;p33"/>
            <p:cNvPicPr preferRelativeResize="0"/>
            <p:nvPr/>
          </p:nvPicPr>
          <p:blipFill rotWithShape="1">
            <a:blip r:embed="rId3">
              <a:alphaModFix/>
            </a:blip>
            <a:srcRect b="0" l="0" r="0" t="0"/>
            <a:stretch/>
          </p:blipFill>
          <p:spPr>
            <a:xfrm>
              <a:off x="2274203" y="5283137"/>
              <a:ext cx="4752528" cy="353936"/>
            </a:xfrm>
            <a:prstGeom prst="rect">
              <a:avLst/>
            </a:prstGeom>
            <a:noFill/>
            <a:ln>
              <a:noFill/>
            </a:ln>
          </p:spPr>
        </p:pic>
      </p:grpSp>
      <p:sp>
        <p:nvSpPr>
          <p:cNvPr id="530" name="Google Shape;530;p33"/>
          <p:cNvSpPr txBox="1"/>
          <p:nvPr/>
        </p:nvSpPr>
        <p:spPr>
          <a:xfrm>
            <a:off x="827584" y="2132856"/>
            <a:ext cx="7920880" cy="2302886"/>
          </a:xfrm>
          <a:prstGeom prst="rect">
            <a:avLst/>
          </a:prstGeom>
          <a:no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None/>
            </a:pPr>
            <a:r>
              <a:rPr b="1" lang="zh-TW" sz="3600">
                <a:solidFill>
                  <a:srgbClr val="C00000"/>
                </a:solidFill>
                <a:latin typeface="Times New Roman"/>
                <a:ea typeface="Times New Roman"/>
                <a:cs typeface="Times New Roman"/>
                <a:sym typeface="Times New Roman"/>
              </a:rPr>
              <a:t>大學多元入學方案（適用111學年度起）</a:t>
            </a:r>
            <a:endParaRPr b="1" sz="3600">
              <a:solidFill>
                <a:srgbClr val="C00000"/>
              </a:solidFill>
              <a:latin typeface="Times New Roman"/>
              <a:ea typeface="Times New Roman"/>
              <a:cs typeface="Times New Roman"/>
              <a:sym typeface="Times New Roman"/>
            </a:endParaRPr>
          </a:p>
          <a:p>
            <a:pPr indent="0" lvl="0" marL="0" marR="0" rtl="0" algn="ctr">
              <a:lnSpc>
                <a:spcPct val="110000"/>
              </a:lnSpc>
              <a:spcBef>
                <a:spcPts val="2400"/>
              </a:spcBef>
              <a:spcAft>
                <a:spcPts val="0"/>
              </a:spcAft>
              <a:buNone/>
            </a:pPr>
            <a:r>
              <a:rPr b="1" lang="zh-TW" sz="3600">
                <a:solidFill>
                  <a:srgbClr val="C00000"/>
                </a:solidFill>
                <a:latin typeface="Times New Roman"/>
                <a:ea typeface="Times New Roman"/>
                <a:cs typeface="Times New Roman"/>
                <a:sym typeface="Times New Roman"/>
              </a:rPr>
              <a:t>── 相關配套與規劃 </a:t>
            </a:r>
            <a:endParaRPr b="1" sz="3600">
              <a:solidFill>
                <a:srgbClr val="C0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背景緣由</a:t>
            </a:r>
            <a:endParaRPr/>
          </a:p>
        </p:txBody>
      </p:sp>
      <p:sp>
        <p:nvSpPr>
          <p:cNvPr id="112" name="Google Shape;11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113" name="Google Shape;113;p16"/>
          <p:cNvSpPr/>
          <p:nvPr/>
        </p:nvSpPr>
        <p:spPr>
          <a:xfrm>
            <a:off x="755576" y="1628800"/>
            <a:ext cx="7776864" cy="792088"/>
          </a:xfrm>
          <a:prstGeom prst="roundRect">
            <a:avLst>
              <a:gd fmla="val 22298" name="adj"/>
            </a:avLst>
          </a:prstGeom>
          <a:solidFill>
            <a:srgbClr val="FFFF7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zh-TW" sz="2800" u="none" cap="none" strike="noStrike">
                <a:solidFill>
                  <a:srgbClr val="000000"/>
                </a:solidFill>
                <a:latin typeface="Arial"/>
                <a:ea typeface="Arial"/>
                <a:cs typeface="Arial"/>
                <a:sym typeface="Arial"/>
              </a:rPr>
              <a:t>隨資訊化與數位化，學生學習由被動而主動</a:t>
            </a:r>
            <a:endParaRPr b="1" sz="2800">
              <a:solidFill>
                <a:srgbClr val="000000"/>
              </a:solidFill>
              <a:latin typeface="Arial"/>
              <a:ea typeface="Arial"/>
              <a:cs typeface="Arial"/>
              <a:sym typeface="Arial"/>
            </a:endParaRPr>
          </a:p>
        </p:txBody>
      </p:sp>
      <p:sp>
        <p:nvSpPr>
          <p:cNvPr id="114" name="Google Shape;114;p16"/>
          <p:cNvSpPr/>
          <p:nvPr/>
        </p:nvSpPr>
        <p:spPr>
          <a:xfrm>
            <a:off x="744425" y="2780928"/>
            <a:ext cx="7776864" cy="792088"/>
          </a:xfrm>
          <a:prstGeom prst="roundRect">
            <a:avLst>
              <a:gd fmla="val 22298" name="adj"/>
            </a:avLst>
          </a:prstGeom>
          <a:solidFill>
            <a:srgbClr val="A7E8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00000"/>
                </a:solidFill>
                <a:latin typeface="Arial"/>
                <a:ea typeface="Arial"/>
                <a:cs typeface="Arial"/>
                <a:sym typeface="Arial"/>
              </a:rPr>
              <a:t>十二年國教新課綱，以核心素養為課程發展主軸</a:t>
            </a:r>
            <a:endParaRPr/>
          </a:p>
        </p:txBody>
      </p:sp>
      <p:sp>
        <p:nvSpPr>
          <p:cNvPr id="115" name="Google Shape;115;p16"/>
          <p:cNvSpPr/>
          <p:nvPr/>
        </p:nvSpPr>
        <p:spPr>
          <a:xfrm>
            <a:off x="755576" y="3861048"/>
            <a:ext cx="7776864" cy="792088"/>
          </a:xfrm>
          <a:prstGeom prst="roundRect">
            <a:avLst>
              <a:gd fmla="val 22298" name="adj"/>
            </a:avLst>
          </a:prstGeom>
          <a:solidFill>
            <a:srgbClr val="E6FF9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00000"/>
                </a:solidFill>
                <a:latin typeface="Times New Roman"/>
                <a:ea typeface="Times New Roman"/>
                <a:cs typeface="Times New Roman"/>
                <a:sym typeface="Times New Roman"/>
              </a:rPr>
              <a:t>大學選才理念與方式，走向多面向綜合評量</a:t>
            </a:r>
            <a:endParaRPr b="1" sz="2800">
              <a:solidFill>
                <a:srgbClr val="000000"/>
              </a:solidFill>
              <a:latin typeface="Arial"/>
              <a:ea typeface="Arial"/>
              <a:cs typeface="Arial"/>
              <a:sym typeface="Arial"/>
            </a:endParaRPr>
          </a:p>
        </p:txBody>
      </p:sp>
      <p:sp>
        <p:nvSpPr>
          <p:cNvPr id="116" name="Google Shape;116;p16"/>
          <p:cNvSpPr/>
          <p:nvPr/>
        </p:nvSpPr>
        <p:spPr>
          <a:xfrm>
            <a:off x="755576" y="4941168"/>
            <a:ext cx="7776864" cy="792088"/>
          </a:xfrm>
          <a:prstGeom prst="roundRect">
            <a:avLst>
              <a:gd fmla="val 22298" name="adj"/>
            </a:avLst>
          </a:prstGeom>
          <a:solidFill>
            <a:srgbClr val="FABF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rgbClr val="000000"/>
                </a:solidFill>
                <a:latin typeface="Arial"/>
                <a:ea typeface="Arial"/>
                <a:cs typeface="Arial"/>
                <a:sym typeface="Arial"/>
              </a:rPr>
              <a:t>多元入學方案應調整以改善現況並落實適性揚才</a:t>
            </a:r>
            <a:endParaRPr b="1" sz="28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34"/>
          <p:cNvSpPr txBox="1"/>
          <p:nvPr>
            <p:ph type="title"/>
          </p:nvPr>
        </p:nvSpPr>
        <p:spPr>
          <a:xfrm>
            <a:off x="457200" y="274638"/>
            <a:ext cx="8229600" cy="6340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00"/>
              <a:buFont typeface="Arial"/>
              <a:buNone/>
            </a:pPr>
            <a:r>
              <a:rPr b="1" i="0" lang="zh-TW" sz="3400" u="none" cap="none" strike="noStrike">
                <a:solidFill>
                  <a:schemeClr val="dk1"/>
                </a:solidFill>
                <a:latin typeface="Arial"/>
                <a:ea typeface="Arial"/>
                <a:cs typeface="Arial"/>
                <a:sym typeface="Arial"/>
              </a:rPr>
              <a:t>學習歷程資料的累積呈現與使用</a:t>
            </a:r>
            <a:endParaRPr b="1" i="0" sz="3400" u="none" cap="none" strike="noStrike">
              <a:solidFill>
                <a:schemeClr val="dk1"/>
              </a:solidFill>
              <a:latin typeface="Arial"/>
              <a:ea typeface="Arial"/>
              <a:cs typeface="Arial"/>
              <a:sym typeface="Arial"/>
            </a:endParaRPr>
          </a:p>
        </p:txBody>
      </p:sp>
      <p:sp>
        <p:nvSpPr>
          <p:cNvPr id="537" name="Google Shape;53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538" name="Google Shape;538;p34"/>
          <p:cNvSpPr txBox="1"/>
          <p:nvPr/>
        </p:nvSpPr>
        <p:spPr>
          <a:xfrm>
            <a:off x="669704" y="1532951"/>
            <a:ext cx="8064896" cy="349326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3200">
                <a:solidFill>
                  <a:srgbClr val="7030A0"/>
                </a:solidFill>
                <a:latin typeface="Arial"/>
                <a:ea typeface="Arial"/>
                <a:cs typeface="Arial"/>
                <a:sym typeface="Arial"/>
              </a:rPr>
              <a:t>「教育部國民及學前教育署建置高級中等教育階段學生學習歷程檔案作業要點」</a:t>
            </a:r>
            <a:endParaRPr b="1" sz="3200">
              <a:solidFill>
                <a:srgbClr val="7030A0"/>
              </a:solidFill>
              <a:latin typeface="Arial"/>
              <a:ea typeface="Arial"/>
              <a:cs typeface="Arial"/>
              <a:sym typeface="Arial"/>
            </a:endParaRPr>
          </a:p>
          <a:p>
            <a:pPr indent="0" lvl="0" marL="0" marR="0" rtl="0" algn="just">
              <a:spcBef>
                <a:spcPts val="0"/>
              </a:spcBef>
              <a:spcAft>
                <a:spcPts val="0"/>
              </a:spcAft>
              <a:buNone/>
            </a:pPr>
            <a:r>
              <a:t/>
            </a:r>
            <a:endParaRPr sz="3200">
              <a:solidFill>
                <a:srgbClr val="000000"/>
              </a:solidFill>
              <a:latin typeface="Arial"/>
              <a:ea typeface="Arial"/>
              <a:cs typeface="Arial"/>
              <a:sym typeface="Arial"/>
            </a:endParaRPr>
          </a:p>
          <a:p>
            <a:pPr indent="-1255713" lvl="0" marL="1255713" marR="0" rtl="0" algn="just">
              <a:spcBef>
                <a:spcPts val="0"/>
              </a:spcBef>
              <a:spcAft>
                <a:spcPts val="0"/>
              </a:spcAft>
              <a:buNone/>
            </a:pPr>
            <a:r>
              <a:rPr b="1" lang="zh-TW" sz="2400">
                <a:solidFill>
                  <a:srgbClr val="000000"/>
                </a:solidFill>
                <a:latin typeface="Arial"/>
                <a:ea typeface="Arial"/>
                <a:cs typeface="Arial"/>
                <a:sym typeface="Arial"/>
              </a:rPr>
              <a:t>第一條(摘錄)：</a:t>
            </a:r>
            <a:endParaRPr b="1" sz="2400">
              <a:solidFill>
                <a:srgbClr val="000000"/>
              </a:solidFill>
              <a:latin typeface="Arial"/>
              <a:ea typeface="Arial"/>
              <a:cs typeface="Arial"/>
              <a:sym typeface="Arial"/>
            </a:endParaRPr>
          </a:p>
          <a:p>
            <a:pPr indent="-627063" lvl="0" marL="627063" marR="0" rtl="0" algn="just">
              <a:spcBef>
                <a:spcPts val="600"/>
              </a:spcBef>
              <a:spcAft>
                <a:spcPts val="0"/>
              </a:spcAft>
              <a:buNone/>
            </a:pPr>
            <a:r>
              <a:rPr b="1" lang="zh-TW" sz="2400">
                <a:solidFill>
                  <a:srgbClr val="000000"/>
                </a:solidFill>
                <a:latin typeface="Arial"/>
                <a:ea typeface="Arial"/>
                <a:cs typeface="Arial"/>
                <a:sym typeface="Arial"/>
              </a:rPr>
              <a:t>    為</a:t>
            </a:r>
            <a:r>
              <a:rPr b="1" lang="zh-TW" sz="2400">
                <a:solidFill>
                  <a:srgbClr val="7030A0"/>
                </a:solidFill>
                <a:latin typeface="Arial"/>
                <a:ea typeface="Arial"/>
                <a:cs typeface="Arial"/>
                <a:sym typeface="Arial"/>
              </a:rPr>
              <a:t>落實</a:t>
            </a:r>
            <a:r>
              <a:rPr b="1" lang="zh-TW" sz="2400">
                <a:solidFill>
                  <a:srgbClr val="000000"/>
                </a:solidFill>
                <a:latin typeface="Arial"/>
                <a:ea typeface="Arial"/>
                <a:cs typeface="Arial"/>
                <a:sym typeface="Arial"/>
              </a:rPr>
              <a:t>十二年國民基本教育課程綱要</a:t>
            </a:r>
            <a:r>
              <a:rPr b="1" lang="zh-TW" sz="2400">
                <a:solidFill>
                  <a:srgbClr val="7030A0"/>
                </a:solidFill>
                <a:latin typeface="Arial"/>
                <a:ea typeface="Arial"/>
                <a:cs typeface="Arial"/>
                <a:sym typeface="Arial"/>
              </a:rPr>
              <a:t>總綱</a:t>
            </a:r>
            <a:r>
              <a:rPr b="1" lang="zh-TW" sz="2400">
                <a:solidFill>
                  <a:srgbClr val="000000"/>
                </a:solidFill>
                <a:latin typeface="Arial"/>
                <a:ea typeface="Arial"/>
                <a:cs typeface="Arial"/>
                <a:sym typeface="Arial"/>
              </a:rPr>
              <a:t>有關高級中等學校應</a:t>
            </a:r>
            <a:r>
              <a:rPr b="1" lang="zh-TW" sz="2400">
                <a:solidFill>
                  <a:srgbClr val="7030A0"/>
                </a:solidFill>
                <a:latin typeface="Arial"/>
                <a:ea typeface="Arial"/>
                <a:cs typeface="Arial"/>
                <a:sym typeface="Arial"/>
              </a:rPr>
              <a:t>完備高級中等教育階段學生學習歷程檔案</a:t>
            </a:r>
            <a:r>
              <a:rPr b="1" lang="zh-TW" sz="2400">
                <a:solidFill>
                  <a:srgbClr val="000000"/>
                </a:solidFill>
                <a:latin typeface="Arial"/>
                <a:ea typeface="Arial"/>
                <a:cs typeface="Arial"/>
                <a:sym typeface="Arial"/>
              </a:rPr>
              <a:t>之規定，以蒐集、處理及利用學生學習歷程檔案資料，特訂定本要點。</a:t>
            </a:r>
            <a:endParaRPr sz="3200">
              <a:solidFill>
                <a:srgbClr val="000000"/>
              </a:solidFill>
              <a:latin typeface="Arial"/>
              <a:ea typeface="Arial"/>
              <a:cs typeface="Arial"/>
              <a:sym typeface="Arial"/>
            </a:endParaRPr>
          </a:p>
        </p:txBody>
      </p:sp>
      <p:sp>
        <p:nvSpPr>
          <p:cNvPr id="539" name="Google Shape;539;p34"/>
          <p:cNvSpPr txBox="1"/>
          <p:nvPr/>
        </p:nvSpPr>
        <p:spPr>
          <a:xfrm>
            <a:off x="669704" y="5229200"/>
            <a:ext cx="550959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000000"/>
                </a:solidFill>
                <a:latin typeface="Times New Roman"/>
                <a:ea typeface="Times New Roman"/>
                <a:cs typeface="Times New Roman"/>
                <a:sym typeface="Times New Roman"/>
              </a:rPr>
              <a:t>教育部國民及學前教育署令 106.7.26</a:t>
            </a:r>
            <a:endParaRPr/>
          </a:p>
          <a:p>
            <a:pPr indent="0" lvl="0" marL="0" marR="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800">
                <a:solidFill>
                  <a:srgbClr val="000000"/>
                </a:solidFill>
                <a:latin typeface="Times New Roman"/>
                <a:ea typeface="Times New Roman"/>
                <a:cs typeface="Times New Roman"/>
                <a:sym typeface="Times New Roman"/>
              </a:rPr>
              <a:t>作業要點自108年8月1日生效</a:t>
            </a:r>
            <a:endParaRPr b="1" sz="1800">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35"/>
          <p:cNvSpPr txBox="1"/>
          <p:nvPr>
            <p:ph type="title"/>
          </p:nvPr>
        </p:nvSpPr>
        <p:spPr>
          <a:xfrm>
            <a:off x="395536" y="260648"/>
            <a:ext cx="7197104" cy="92630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學習歷程檔案內容項目</a:t>
            </a:r>
            <a:endParaRPr b="1" i="0" sz="3200" u="none" cap="none" strike="noStrike">
              <a:solidFill>
                <a:schemeClr val="dk1"/>
              </a:solidFill>
              <a:latin typeface="Arial"/>
              <a:ea typeface="Arial"/>
              <a:cs typeface="Arial"/>
              <a:sym typeface="Arial"/>
            </a:endParaRPr>
          </a:p>
        </p:txBody>
      </p:sp>
      <p:grpSp>
        <p:nvGrpSpPr>
          <p:cNvPr id="547" name="Google Shape;547;p35"/>
          <p:cNvGrpSpPr/>
          <p:nvPr/>
        </p:nvGrpSpPr>
        <p:grpSpPr>
          <a:xfrm>
            <a:off x="467546" y="1382565"/>
            <a:ext cx="4347536" cy="5137641"/>
            <a:chOff x="1115616" y="1275047"/>
            <a:chExt cx="4098232" cy="3308273"/>
          </a:xfrm>
        </p:grpSpPr>
        <p:cxnSp>
          <p:nvCxnSpPr>
            <p:cNvPr id="548" name="Google Shape;548;p35"/>
            <p:cNvCxnSpPr/>
            <p:nvPr/>
          </p:nvCxnSpPr>
          <p:spPr>
            <a:xfrm>
              <a:off x="2233859" y="1493617"/>
              <a:ext cx="347984" cy="1"/>
            </a:xfrm>
            <a:prstGeom prst="straightConnector1">
              <a:avLst/>
            </a:prstGeom>
            <a:noFill/>
            <a:ln cap="flat" cmpd="sng" w="28575">
              <a:solidFill>
                <a:srgbClr val="366092"/>
              </a:solidFill>
              <a:prstDash val="solid"/>
              <a:round/>
              <a:headEnd len="med" w="med" type="none"/>
              <a:tailEnd len="med" w="med" type="none"/>
            </a:ln>
          </p:spPr>
        </p:cxnSp>
        <p:grpSp>
          <p:nvGrpSpPr>
            <p:cNvPr id="549" name="Google Shape;549;p35"/>
            <p:cNvGrpSpPr/>
            <p:nvPr/>
          </p:nvGrpSpPr>
          <p:grpSpPr>
            <a:xfrm>
              <a:off x="1115616" y="1275047"/>
              <a:ext cx="4098232" cy="3308273"/>
              <a:chOff x="827584" y="1346655"/>
              <a:chExt cx="4098232" cy="3308273"/>
            </a:xfrm>
          </p:grpSpPr>
          <p:cxnSp>
            <p:nvCxnSpPr>
              <p:cNvPr id="550" name="Google Shape;550;p35"/>
              <p:cNvCxnSpPr/>
              <p:nvPr/>
            </p:nvCxnSpPr>
            <p:spPr>
              <a:xfrm>
                <a:off x="1962281" y="2157203"/>
                <a:ext cx="339000" cy="0"/>
              </a:xfrm>
              <a:prstGeom prst="straightConnector1">
                <a:avLst/>
              </a:prstGeom>
              <a:noFill/>
              <a:ln cap="flat" cmpd="sng" w="28575">
                <a:solidFill>
                  <a:srgbClr val="366092"/>
                </a:solidFill>
                <a:prstDash val="solid"/>
                <a:round/>
                <a:headEnd len="med" w="med" type="none"/>
                <a:tailEnd len="med" w="med" type="none"/>
              </a:ln>
            </p:spPr>
          </p:cxnSp>
          <p:cxnSp>
            <p:nvCxnSpPr>
              <p:cNvPr id="551" name="Google Shape;551;p35"/>
              <p:cNvCxnSpPr>
                <a:endCxn id="552" idx="1"/>
              </p:cNvCxnSpPr>
              <p:nvPr/>
            </p:nvCxnSpPr>
            <p:spPr>
              <a:xfrm>
                <a:off x="1964686" y="3209009"/>
                <a:ext cx="360000" cy="0"/>
              </a:xfrm>
              <a:prstGeom prst="straightConnector1">
                <a:avLst/>
              </a:prstGeom>
              <a:noFill/>
              <a:ln cap="flat" cmpd="sng" w="28575">
                <a:solidFill>
                  <a:srgbClr val="366092"/>
                </a:solidFill>
                <a:prstDash val="solid"/>
                <a:round/>
                <a:headEnd len="med" w="med" type="none"/>
                <a:tailEnd len="med" w="med" type="none"/>
              </a:ln>
            </p:spPr>
          </p:cxnSp>
          <p:cxnSp>
            <p:nvCxnSpPr>
              <p:cNvPr id="553" name="Google Shape;553;p35"/>
              <p:cNvCxnSpPr/>
              <p:nvPr/>
            </p:nvCxnSpPr>
            <p:spPr>
              <a:xfrm>
                <a:off x="1964810" y="3793927"/>
                <a:ext cx="336471" cy="0"/>
              </a:xfrm>
              <a:prstGeom prst="straightConnector1">
                <a:avLst/>
              </a:prstGeom>
              <a:noFill/>
              <a:ln cap="flat" cmpd="sng" w="28575">
                <a:solidFill>
                  <a:srgbClr val="366092"/>
                </a:solidFill>
                <a:prstDash val="solid"/>
                <a:round/>
                <a:headEnd len="med" w="med" type="none"/>
                <a:tailEnd len="med" w="med" type="none"/>
              </a:ln>
            </p:spPr>
          </p:cxnSp>
          <p:cxnSp>
            <p:nvCxnSpPr>
              <p:cNvPr id="554" name="Google Shape;554;p35"/>
              <p:cNvCxnSpPr/>
              <p:nvPr/>
            </p:nvCxnSpPr>
            <p:spPr>
              <a:xfrm>
                <a:off x="1953437" y="4390140"/>
                <a:ext cx="453067" cy="0"/>
              </a:xfrm>
              <a:prstGeom prst="straightConnector1">
                <a:avLst/>
              </a:prstGeom>
              <a:noFill/>
              <a:ln cap="flat" cmpd="sng" w="28575">
                <a:solidFill>
                  <a:srgbClr val="366092"/>
                </a:solidFill>
                <a:prstDash val="solid"/>
                <a:round/>
                <a:headEnd len="med" w="med" type="none"/>
                <a:tailEnd len="med" w="med" type="none"/>
              </a:ln>
            </p:spPr>
          </p:cxnSp>
          <p:cxnSp>
            <p:nvCxnSpPr>
              <p:cNvPr id="555" name="Google Shape;555;p35"/>
              <p:cNvCxnSpPr>
                <a:stCxn id="556" idx="3"/>
                <a:endCxn id="557" idx="1"/>
              </p:cNvCxnSpPr>
              <p:nvPr/>
            </p:nvCxnSpPr>
            <p:spPr>
              <a:xfrm>
                <a:off x="4492342" y="3792277"/>
                <a:ext cx="252000" cy="0"/>
              </a:xfrm>
              <a:prstGeom prst="straightConnector1">
                <a:avLst/>
              </a:prstGeom>
              <a:noFill/>
              <a:ln cap="flat" cmpd="sng" w="28575">
                <a:solidFill>
                  <a:srgbClr val="366092"/>
                </a:solidFill>
                <a:prstDash val="solid"/>
                <a:round/>
                <a:headEnd len="med" w="med" type="none"/>
                <a:tailEnd len="med" w="med" type="none"/>
              </a:ln>
            </p:spPr>
          </p:cxnSp>
          <p:cxnSp>
            <p:nvCxnSpPr>
              <p:cNvPr id="558" name="Google Shape;558;p35"/>
              <p:cNvCxnSpPr>
                <a:endCxn id="559" idx="1"/>
              </p:cNvCxnSpPr>
              <p:nvPr/>
            </p:nvCxnSpPr>
            <p:spPr>
              <a:xfrm>
                <a:off x="4507418" y="4395019"/>
                <a:ext cx="245100" cy="0"/>
              </a:xfrm>
              <a:prstGeom prst="straightConnector1">
                <a:avLst/>
              </a:prstGeom>
              <a:noFill/>
              <a:ln cap="flat" cmpd="sng" w="28575">
                <a:solidFill>
                  <a:srgbClr val="366092"/>
                </a:solidFill>
                <a:prstDash val="solid"/>
                <a:round/>
                <a:headEnd len="med" w="med" type="none"/>
                <a:tailEnd len="med" w="med" type="none"/>
              </a:ln>
            </p:spPr>
          </p:cxnSp>
          <p:grpSp>
            <p:nvGrpSpPr>
              <p:cNvPr id="560" name="Google Shape;560;p35"/>
              <p:cNvGrpSpPr/>
              <p:nvPr/>
            </p:nvGrpSpPr>
            <p:grpSpPr>
              <a:xfrm>
                <a:off x="827584" y="1346655"/>
                <a:ext cx="4098232" cy="3308273"/>
                <a:chOff x="0" y="-661"/>
                <a:chExt cx="24689" cy="33072"/>
              </a:xfrm>
            </p:grpSpPr>
            <p:sp>
              <p:nvSpPr>
                <p:cNvPr id="561" name="Google Shape;561;p35"/>
                <p:cNvSpPr/>
                <p:nvPr/>
              </p:nvSpPr>
              <p:spPr>
                <a:xfrm>
                  <a:off x="0" y="3238"/>
                  <a:ext cx="4403" cy="25857"/>
                </a:xfrm>
                <a:prstGeom prst="roundRect">
                  <a:avLst>
                    <a:gd fmla="val 16667" name="adj"/>
                  </a:avLst>
                </a:prstGeom>
                <a:solidFill>
                  <a:srgbClr val="AD403D"/>
                </a:solid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None/>
                  </a:pPr>
                  <a:r>
                    <a:rPr b="1" lang="zh-TW" sz="2400">
                      <a:solidFill>
                        <a:srgbClr val="FFFFFF"/>
                      </a:solidFill>
                      <a:latin typeface="Times New Roman"/>
                      <a:ea typeface="Times New Roman"/>
                      <a:cs typeface="Times New Roman"/>
                      <a:sym typeface="Times New Roman"/>
                    </a:rPr>
                    <a:t>學生學習歷程檔案</a:t>
                  </a:r>
                  <a:endParaRPr b="1" sz="2400">
                    <a:solidFill>
                      <a:srgbClr val="FFFFFF"/>
                    </a:solidFill>
                    <a:latin typeface="Times New Roman"/>
                    <a:ea typeface="Times New Roman"/>
                    <a:cs typeface="Times New Roman"/>
                    <a:sym typeface="Times New Roman"/>
                  </a:endParaRPr>
                </a:p>
              </p:txBody>
            </p:sp>
            <p:grpSp>
              <p:nvGrpSpPr>
                <p:cNvPr id="562" name="Google Shape;562;p35"/>
                <p:cNvGrpSpPr/>
                <p:nvPr/>
              </p:nvGrpSpPr>
              <p:grpSpPr>
                <a:xfrm>
                  <a:off x="4383" y="1524"/>
                  <a:ext cx="4428" cy="28111"/>
                  <a:chOff x="2408" y="3149"/>
                  <a:chExt cx="743" cy="3933"/>
                </a:xfrm>
              </p:grpSpPr>
              <p:cxnSp>
                <p:nvCxnSpPr>
                  <p:cNvPr id="563" name="Google Shape;563;p35"/>
                  <p:cNvCxnSpPr/>
                  <p:nvPr/>
                </p:nvCxnSpPr>
                <p:spPr>
                  <a:xfrm>
                    <a:off x="2806" y="4696"/>
                    <a:ext cx="345" cy="1"/>
                  </a:xfrm>
                  <a:prstGeom prst="straightConnector1">
                    <a:avLst/>
                  </a:prstGeom>
                  <a:noFill/>
                  <a:ln cap="flat" cmpd="sng" w="28575">
                    <a:solidFill>
                      <a:srgbClr val="366092"/>
                    </a:solidFill>
                    <a:prstDash val="solid"/>
                    <a:round/>
                    <a:headEnd len="med" w="med" type="none"/>
                    <a:tailEnd len="med" w="med" type="none"/>
                  </a:ln>
                </p:spPr>
              </p:cxnSp>
              <p:cxnSp>
                <p:nvCxnSpPr>
                  <p:cNvPr id="564" name="Google Shape;564;p35"/>
                  <p:cNvCxnSpPr/>
                  <p:nvPr/>
                </p:nvCxnSpPr>
                <p:spPr>
                  <a:xfrm>
                    <a:off x="2816" y="3149"/>
                    <a:ext cx="0" cy="3933"/>
                  </a:xfrm>
                  <a:prstGeom prst="straightConnector1">
                    <a:avLst/>
                  </a:prstGeom>
                  <a:noFill/>
                  <a:ln cap="flat" cmpd="sng" w="28575">
                    <a:solidFill>
                      <a:srgbClr val="366092"/>
                    </a:solidFill>
                    <a:prstDash val="solid"/>
                    <a:round/>
                    <a:headEnd len="med" w="med" type="none"/>
                    <a:tailEnd len="med" w="med" type="none"/>
                  </a:ln>
                </p:spPr>
              </p:cxnSp>
              <p:cxnSp>
                <p:nvCxnSpPr>
                  <p:cNvPr id="565" name="Google Shape;565;p35"/>
                  <p:cNvCxnSpPr/>
                  <p:nvPr/>
                </p:nvCxnSpPr>
                <p:spPr>
                  <a:xfrm>
                    <a:off x="2408" y="5115"/>
                    <a:ext cx="408" cy="0"/>
                  </a:xfrm>
                  <a:prstGeom prst="straightConnector1">
                    <a:avLst/>
                  </a:prstGeom>
                  <a:noFill/>
                  <a:ln cap="flat" cmpd="sng" w="28575">
                    <a:solidFill>
                      <a:srgbClr val="366092"/>
                    </a:solidFill>
                    <a:prstDash val="solid"/>
                    <a:round/>
                    <a:headEnd len="med" w="med" type="none"/>
                    <a:tailEnd len="med" w="med" type="none"/>
                  </a:ln>
                </p:spPr>
              </p:cxnSp>
            </p:grpSp>
            <p:grpSp>
              <p:nvGrpSpPr>
                <p:cNvPr id="566" name="Google Shape;566;p35"/>
                <p:cNvGrpSpPr/>
                <p:nvPr/>
              </p:nvGrpSpPr>
              <p:grpSpPr>
                <a:xfrm>
                  <a:off x="8833" y="-661"/>
                  <a:ext cx="15856" cy="33072"/>
                  <a:chOff x="-787" y="-661"/>
                  <a:chExt cx="15856" cy="33072"/>
                </a:xfrm>
              </p:grpSpPr>
              <p:grpSp>
                <p:nvGrpSpPr>
                  <p:cNvPr id="567" name="Google Shape;567;p35"/>
                  <p:cNvGrpSpPr/>
                  <p:nvPr/>
                </p:nvGrpSpPr>
                <p:grpSpPr>
                  <a:xfrm>
                    <a:off x="-599" y="-661"/>
                    <a:ext cx="15668" cy="5010"/>
                    <a:chOff x="2859" y="2795"/>
                    <a:chExt cx="1989" cy="789"/>
                  </a:xfrm>
                </p:grpSpPr>
                <p:cxnSp>
                  <p:nvCxnSpPr>
                    <p:cNvPr id="568" name="Google Shape;568;p35"/>
                    <p:cNvCxnSpPr/>
                    <p:nvPr/>
                  </p:nvCxnSpPr>
                  <p:spPr>
                    <a:xfrm>
                      <a:off x="4497" y="3150"/>
                      <a:ext cx="351" cy="0"/>
                    </a:xfrm>
                    <a:prstGeom prst="straightConnector1">
                      <a:avLst/>
                    </a:prstGeom>
                    <a:noFill/>
                    <a:ln cap="flat" cmpd="sng" w="28575">
                      <a:solidFill>
                        <a:srgbClr val="366092"/>
                      </a:solidFill>
                      <a:prstDash val="solid"/>
                      <a:round/>
                      <a:headEnd len="med" w="med" type="none"/>
                      <a:tailEnd len="med" w="med" type="none"/>
                    </a:ln>
                  </p:spPr>
                </p:cxnSp>
                <p:sp>
                  <p:nvSpPr>
                    <p:cNvPr id="569" name="Google Shape;569;p35"/>
                    <p:cNvSpPr txBox="1"/>
                    <p:nvPr/>
                  </p:nvSpPr>
                  <p:spPr>
                    <a:xfrm>
                      <a:off x="2859" y="2795"/>
                      <a:ext cx="1669" cy="789"/>
                    </a:xfrm>
                    <a:prstGeom prst="rect">
                      <a:avLst/>
                    </a:prstGeom>
                    <a:solidFill>
                      <a:srgbClr val="FFCD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基本資料</a:t>
                      </a:r>
                      <a:endParaRPr b="1" sz="2400">
                        <a:solidFill>
                          <a:srgbClr val="000000"/>
                        </a:solidFill>
                        <a:latin typeface="Times New Roman"/>
                        <a:ea typeface="Times New Roman"/>
                        <a:cs typeface="Times New Roman"/>
                        <a:sym typeface="Times New Roman"/>
                      </a:endParaRPr>
                    </a:p>
                  </p:txBody>
                </p:sp>
              </p:grpSp>
              <p:grpSp>
                <p:nvGrpSpPr>
                  <p:cNvPr id="570" name="Google Shape;570;p35"/>
                  <p:cNvGrpSpPr/>
                  <p:nvPr/>
                </p:nvGrpSpPr>
                <p:grpSpPr>
                  <a:xfrm>
                    <a:off x="-687" y="5013"/>
                    <a:ext cx="15511" cy="4401"/>
                    <a:chOff x="2850" y="3593"/>
                    <a:chExt cx="1969" cy="693"/>
                  </a:xfrm>
                </p:grpSpPr>
                <p:cxnSp>
                  <p:nvCxnSpPr>
                    <p:cNvPr id="571" name="Google Shape;571;p35"/>
                    <p:cNvCxnSpPr>
                      <a:stCxn id="572" idx="3"/>
                      <a:endCxn id="573" idx="1"/>
                    </p:cNvCxnSpPr>
                    <p:nvPr/>
                  </p:nvCxnSpPr>
                  <p:spPr>
                    <a:xfrm>
                      <a:off x="4519" y="3940"/>
                      <a:ext cx="300" cy="0"/>
                    </a:xfrm>
                    <a:prstGeom prst="straightConnector1">
                      <a:avLst/>
                    </a:prstGeom>
                    <a:noFill/>
                    <a:ln cap="flat" cmpd="sng" w="28575">
                      <a:solidFill>
                        <a:srgbClr val="366092"/>
                      </a:solidFill>
                      <a:prstDash val="solid"/>
                      <a:round/>
                      <a:headEnd len="med" w="med" type="none"/>
                      <a:tailEnd len="med" w="med" type="none"/>
                    </a:ln>
                  </p:spPr>
                </p:cxnSp>
                <p:sp>
                  <p:nvSpPr>
                    <p:cNvPr id="572" name="Google Shape;572;p35"/>
                    <p:cNvSpPr txBox="1"/>
                    <p:nvPr/>
                  </p:nvSpPr>
                  <p:spPr>
                    <a:xfrm>
                      <a:off x="2850" y="3593"/>
                      <a:ext cx="1669" cy="693"/>
                    </a:xfrm>
                    <a:prstGeom prst="rect">
                      <a:avLst/>
                    </a:prstGeom>
                    <a:solidFill>
                      <a:srgbClr val="FFCD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修課紀錄</a:t>
                      </a:r>
                      <a:endParaRPr b="1" sz="2400">
                        <a:solidFill>
                          <a:srgbClr val="000000"/>
                        </a:solidFill>
                        <a:latin typeface="Times New Roman"/>
                        <a:ea typeface="Times New Roman"/>
                        <a:cs typeface="Times New Roman"/>
                        <a:sym typeface="Times New Roman"/>
                      </a:endParaRPr>
                    </a:p>
                  </p:txBody>
                </p:sp>
              </p:grpSp>
              <p:grpSp>
                <p:nvGrpSpPr>
                  <p:cNvPr id="574" name="Google Shape;574;p35"/>
                  <p:cNvGrpSpPr/>
                  <p:nvPr/>
                </p:nvGrpSpPr>
                <p:grpSpPr>
                  <a:xfrm>
                    <a:off x="-600" y="10127"/>
                    <a:ext cx="14433" cy="7827"/>
                    <a:chOff x="2861" y="4209"/>
                    <a:chExt cx="1832" cy="1233"/>
                  </a:xfrm>
                </p:grpSpPr>
                <p:cxnSp>
                  <p:nvCxnSpPr>
                    <p:cNvPr id="575" name="Google Shape;575;p35"/>
                    <p:cNvCxnSpPr>
                      <a:endCxn id="576" idx="1"/>
                    </p:cNvCxnSpPr>
                    <p:nvPr/>
                  </p:nvCxnSpPr>
                  <p:spPr>
                    <a:xfrm>
                      <a:off x="4393" y="5442"/>
                      <a:ext cx="300" cy="0"/>
                    </a:xfrm>
                    <a:prstGeom prst="straightConnector1">
                      <a:avLst/>
                    </a:prstGeom>
                    <a:noFill/>
                    <a:ln cap="flat" cmpd="sng" w="28575">
                      <a:solidFill>
                        <a:srgbClr val="366092"/>
                      </a:solidFill>
                      <a:prstDash val="solid"/>
                      <a:round/>
                      <a:headEnd len="med" w="med" type="none"/>
                      <a:tailEnd len="med" w="med" type="none"/>
                    </a:ln>
                  </p:spPr>
                </p:cxnSp>
                <p:sp>
                  <p:nvSpPr>
                    <p:cNvPr id="577" name="Google Shape;577;p35"/>
                    <p:cNvSpPr txBox="1"/>
                    <p:nvPr/>
                  </p:nvSpPr>
                  <p:spPr>
                    <a:xfrm>
                      <a:off x="2861" y="4209"/>
                      <a:ext cx="1669" cy="773"/>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課程學習成果</a:t>
                      </a:r>
                      <a:endParaRPr b="1" sz="2400">
                        <a:solidFill>
                          <a:srgbClr val="000000"/>
                        </a:solidFill>
                        <a:latin typeface="Times New Roman"/>
                        <a:ea typeface="Times New Roman"/>
                        <a:cs typeface="Times New Roman"/>
                        <a:sym typeface="Times New Roman"/>
                      </a:endParaRPr>
                    </a:p>
                  </p:txBody>
                </p:sp>
              </p:grpSp>
              <p:sp>
                <p:nvSpPr>
                  <p:cNvPr id="578" name="Google Shape;578;p35"/>
                  <p:cNvSpPr txBox="1"/>
                  <p:nvPr/>
                </p:nvSpPr>
                <p:spPr>
                  <a:xfrm>
                    <a:off x="-787" y="26815"/>
                    <a:ext cx="13249" cy="5596"/>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其他與學生學習歷程有關之資料</a:t>
                    </a:r>
                    <a:endParaRPr b="1" sz="2400">
                      <a:solidFill>
                        <a:srgbClr val="000000"/>
                      </a:solidFill>
                      <a:latin typeface="Times New Roman"/>
                      <a:ea typeface="Times New Roman"/>
                      <a:cs typeface="Times New Roman"/>
                      <a:sym typeface="Times New Roman"/>
                    </a:endParaRPr>
                  </a:p>
                </p:txBody>
              </p:sp>
              <p:sp>
                <p:nvSpPr>
                  <p:cNvPr id="552" name="Google Shape;552;p35"/>
                  <p:cNvSpPr txBox="1"/>
                  <p:nvPr/>
                </p:nvSpPr>
                <p:spPr>
                  <a:xfrm>
                    <a:off x="-601" y="15580"/>
                    <a:ext cx="13063" cy="4753"/>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多元表現</a:t>
                    </a:r>
                    <a:endParaRPr b="1" sz="2400">
                      <a:solidFill>
                        <a:srgbClr val="000000"/>
                      </a:solidFill>
                      <a:latin typeface="Times New Roman"/>
                      <a:ea typeface="Times New Roman"/>
                      <a:cs typeface="Times New Roman"/>
                      <a:sym typeface="Times New Roman"/>
                    </a:endParaRPr>
                  </a:p>
                </p:txBody>
              </p:sp>
              <p:grpSp>
                <p:nvGrpSpPr>
                  <p:cNvPr id="579" name="Google Shape;579;p35"/>
                  <p:cNvGrpSpPr/>
                  <p:nvPr/>
                </p:nvGrpSpPr>
                <p:grpSpPr>
                  <a:xfrm>
                    <a:off x="-743" y="12893"/>
                    <a:ext cx="14768" cy="13317"/>
                    <a:chOff x="2843" y="4789"/>
                    <a:chExt cx="1875" cy="2097"/>
                  </a:xfrm>
                </p:grpSpPr>
                <p:cxnSp>
                  <p:nvCxnSpPr>
                    <p:cNvPr id="580" name="Google Shape;580;p35"/>
                    <p:cNvCxnSpPr/>
                    <p:nvPr/>
                  </p:nvCxnSpPr>
                  <p:spPr>
                    <a:xfrm>
                      <a:off x="4530" y="4789"/>
                      <a:ext cx="188" cy="0"/>
                    </a:xfrm>
                    <a:prstGeom prst="straightConnector1">
                      <a:avLst/>
                    </a:prstGeom>
                    <a:noFill/>
                    <a:ln cap="flat" cmpd="sng" w="28575">
                      <a:solidFill>
                        <a:srgbClr val="366092"/>
                      </a:solidFill>
                      <a:prstDash val="solid"/>
                      <a:round/>
                      <a:headEnd len="med" w="med" type="none"/>
                      <a:tailEnd len="med" w="med" type="none"/>
                    </a:ln>
                  </p:spPr>
                </p:cxnSp>
                <p:sp>
                  <p:nvSpPr>
                    <p:cNvPr id="556" name="Google Shape;556;p35"/>
                    <p:cNvSpPr txBox="1"/>
                    <p:nvPr/>
                  </p:nvSpPr>
                  <p:spPr>
                    <a:xfrm>
                      <a:off x="2843" y="6123"/>
                      <a:ext cx="1676" cy="763"/>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自傳（得包括</a:t>
                      </a:r>
                      <a:endParaRPr b="1" sz="2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        學習計畫）</a:t>
                      </a:r>
                      <a:endParaRPr b="1" sz="2400">
                        <a:solidFill>
                          <a:srgbClr val="000000"/>
                        </a:solidFill>
                        <a:latin typeface="Times New Roman"/>
                        <a:ea typeface="Times New Roman"/>
                        <a:cs typeface="Times New Roman"/>
                        <a:sym typeface="Times New Roman"/>
                      </a:endParaRPr>
                    </a:p>
                  </p:txBody>
                </p:sp>
              </p:grpSp>
            </p:grpSp>
          </p:grpSp>
        </p:grpSp>
      </p:grpSp>
      <p:sp>
        <p:nvSpPr>
          <p:cNvPr id="581" name="Google Shape;581;p35"/>
          <p:cNvSpPr txBox="1"/>
          <p:nvPr/>
        </p:nvSpPr>
        <p:spPr>
          <a:xfrm>
            <a:off x="7585085" y="1648797"/>
            <a:ext cx="1440160" cy="1298891"/>
          </a:xfrm>
          <a:prstGeom prst="rect">
            <a:avLst/>
          </a:prstGeom>
          <a:solidFill>
            <a:schemeClr val="lt1"/>
          </a:solidFill>
          <a:ln cap="flat" cmpd="sng" w="28575">
            <a:solidFill>
              <a:srgbClr val="A251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部定資料庫提供</a:t>
            </a:r>
            <a:endParaRPr b="1" sz="2400">
              <a:solidFill>
                <a:srgbClr val="C00000"/>
              </a:solidFill>
              <a:latin typeface="Times New Roman"/>
              <a:ea typeface="Times New Roman"/>
              <a:cs typeface="Times New Roman"/>
              <a:sym typeface="Times New Roman"/>
            </a:endParaRPr>
          </a:p>
        </p:txBody>
      </p:sp>
      <p:sp>
        <p:nvSpPr>
          <p:cNvPr id="582" name="Google Shape;582;p35"/>
          <p:cNvSpPr txBox="1"/>
          <p:nvPr/>
        </p:nvSpPr>
        <p:spPr>
          <a:xfrm>
            <a:off x="7573834" y="4233054"/>
            <a:ext cx="1462662" cy="1323844"/>
          </a:xfrm>
          <a:prstGeom prst="rect">
            <a:avLst/>
          </a:prstGeom>
          <a:solidFill>
            <a:schemeClr val="lt1"/>
          </a:solidFill>
          <a:ln cap="flat" cmpd="sng" w="28575">
            <a:solidFill>
              <a:srgbClr val="A22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學生自主上傳</a:t>
            </a:r>
            <a:endParaRPr b="1" sz="2400">
              <a:solidFill>
                <a:srgbClr val="C00000"/>
              </a:solidFill>
              <a:latin typeface="Times New Roman"/>
              <a:ea typeface="Times New Roman"/>
              <a:cs typeface="Times New Roman"/>
              <a:sym typeface="Times New Roman"/>
            </a:endParaRPr>
          </a:p>
        </p:txBody>
      </p:sp>
      <p:sp>
        <p:nvSpPr>
          <p:cNvPr id="583" name="Google Shape;583;p35"/>
          <p:cNvSpPr/>
          <p:nvPr/>
        </p:nvSpPr>
        <p:spPr>
          <a:xfrm>
            <a:off x="4613932" y="1412374"/>
            <a:ext cx="2508536" cy="778289"/>
          </a:xfrm>
          <a:prstGeom prst="roundRect">
            <a:avLst>
              <a:gd fmla="val 16667" name="adj"/>
            </a:avLst>
          </a:prstGeom>
          <a:solidFill>
            <a:schemeClr val="lt1"/>
          </a:solidFill>
          <a:ln cap="flat" cmpd="sng" w="57150">
            <a:solidFill>
              <a:srgbClr val="FFCDCD"/>
            </a:solidFill>
            <a:prstDash val="solid"/>
            <a:round/>
            <a:headEnd len="sm" w="sm" type="none"/>
            <a:tailEnd len="sm" w="sm" type="none"/>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zh-TW" sz="2200">
                <a:solidFill>
                  <a:srgbClr val="000000"/>
                </a:solidFill>
                <a:latin typeface="Arial"/>
                <a:ea typeface="Arial"/>
                <a:cs typeface="Arial"/>
                <a:sym typeface="Arial"/>
              </a:rPr>
              <a:t>相關學籍資料</a:t>
            </a:r>
            <a:endParaRPr b="1" sz="2200">
              <a:solidFill>
                <a:srgbClr val="000000"/>
              </a:solidFill>
              <a:latin typeface="Arial"/>
              <a:ea typeface="Arial"/>
              <a:cs typeface="Arial"/>
              <a:sym typeface="Arial"/>
            </a:endParaRPr>
          </a:p>
        </p:txBody>
      </p:sp>
      <p:sp>
        <p:nvSpPr>
          <p:cNvPr id="573" name="Google Shape;573;p35"/>
          <p:cNvSpPr/>
          <p:nvPr/>
        </p:nvSpPr>
        <p:spPr>
          <a:xfrm>
            <a:off x="4622551" y="2261378"/>
            <a:ext cx="2499917" cy="683684"/>
          </a:xfrm>
          <a:prstGeom prst="roundRect">
            <a:avLst>
              <a:gd fmla="val 16667" name="adj"/>
            </a:avLst>
          </a:prstGeom>
          <a:noFill/>
          <a:ln cap="flat" cmpd="sng" w="57150">
            <a:solidFill>
              <a:srgbClr val="FFCDCD"/>
            </a:solidFill>
            <a:prstDash val="solid"/>
            <a:round/>
            <a:headEnd len="sm" w="sm" type="none"/>
            <a:tailEnd len="sm" w="sm" type="none"/>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zh-TW" sz="2200">
                <a:solidFill>
                  <a:srgbClr val="000000"/>
                </a:solidFill>
                <a:latin typeface="Arial"/>
                <a:ea typeface="Arial"/>
                <a:cs typeface="Arial"/>
                <a:sym typeface="Arial"/>
              </a:rPr>
              <a:t>修課科目及學業成績表現</a:t>
            </a:r>
            <a:endParaRPr b="1" sz="2200">
              <a:solidFill>
                <a:srgbClr val="000000"/>
              </a:solidFill>
              <a:latin typeface="Arial"/>
              <a:ea typeface="Arial"/>
              <a:cs typeface="Arial"/>
              <a:sym typeface="Arial"/>
            </a:endParaRPr>
          </a:p>
        </p:txBody>
      </p:sp>
      <p:sp>
        <p:nvSpPr>
          <p:cNvPr id="584" name="Google Shape;584;p35"/>
          <p:cNvSpPr/>
          <p:nvPr/>
        </p:nvSpPr>
        <p:spPr>
          <a:xfrm>
            <a:off x="4622553" y="3044543"/>
            <a:ext cx="2499915" cy="776383"/>
          </a:xfrm>
          <a:prstGeom prst="roundRect">
            <a:avLst>
              <a:gd fmla="val 16667" name="adj"/>
            </a:avLst>
          </a:prstGeom>
          <a:noFill/>
          <a:ln cap="flat" cmpd="sng" w="57150">
            <a:solidFill>
              <a:srgbClr val="B6DDE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zh-TW" sz="2200">
                <a:solidFill>
                  <a:srgbClr val="000000"/>
                </a:solidFill>
                <a:latin typeface="Arial"/>
                <a:ea typeface="Arial"/>
                <a:cs typeface="Arial"/>
                <a:sym typeface="Arial"/>
              </a:rPr>
              <a:t>經任課教師認證，每學期至多3件</a:t>
            </a:r>
            <a:endParaRPr/>
          </a:p>
        </p:txBody>
      </p:sp>
      <p:sp>
        <p:nvSpPr>
          <p:cNvPr id="576" name="Google Shape;576;p35"/>
          <p:cNvSpPr/>
          <p:nvPr/>
        </p:nvSpPr>
        <p:spPr>
          <a:xfrm>
            <a:off x="4597374" y="3904926"/>
            <a:ext cx="2525094" cy="738997"/>
          </a:xfrm>
          <a:prstGeom prst="roundRect">
            <a:avLst>
              <a:gd fmla="val 16667" name="adj"/>
            </a:avLst>
          </a:prstGeom>
          <a:noFill/>
          <a:ln cap="flat" cmpd="sng" w="57150">
            <a:solidFill>
              <a:srgbClr val="B6DDE7"/>
            </a:solidFill>
            <a:prstDash val="solid"/>
            <a:round/>
            <a:headEnd len="sm" w="sm" type="none"/>
            <a:tailEnd len="sm" w="sm" type="none"/>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zh-TW" sz="2200">
                <a:solidFill>
                  <a:srgbClr val="000000"/>
                </a:solidFill>
                <a:latin typeface="Arial"/>
                <a:ea typeface="Arial"/>
                <a:cs typeface="Arial"/>
                <a:sym typeface="Arial"/>
              </a:rPr>
              <a:t>校內、外多元表現，每學期至多5項</a:t>
            </a:r>
            <a:endParaRPr b="1" sz="2200">
              <a:solidFill>
                <a:srgbClr val="000000"/>
              </a:solidFill>
              <a:latin typeface="Arial"/>
              <a:ea typeface="Arial"/>
              <a:cs typeface="Arial"/>
              <a:sym typeface="Arial"/>
            </a:endParaRPr>
          </a:p>
        </p:txBody>
      </p:sp>
      <p:sp>
        <p:nvSpPr>
          <p:cNvPr id="559" name="Google Shape;559;p35"/>
          <p:cNvSpPr/>
          <p:nvPr/>
        </p:nvSpPr>
        <p:spPr>
          <a:xfrm>
            <a:off x="4631242" y="5681914"/>
            <a:ext cx="2419656" cy="869323"/>
          </a:xfrm>
          <a:prstGeom prst="roundRect">
            <a:avLst>
              <a:gd fmla="val 11397" name="adj"/>
            </a:avLst>
          </a:prstGeom>
          <a:noFill/>
          <a:ln cap="flat" cmpd="sng" w="57150">
            <a:solidFill>
              <a:srgbClr val="B6DDE7"/>
            </a:solidFill>
            <a:prstDash val="solid"/>
            <a:round/>
            <a:headEnd len="sm" w="sm" type="none"/>
            <a:tailEnd len="sm" w="sm" type="none"/>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zh-TW" sz="2200">
                <a:solidFill>
                  <a:srgbClr val="000000"/>
                </a:solidFill>
                <a:latin typeface="Arial"/>
                <a:ea typeface="Arial"/>
                <a:cs typeface="Arial"/>
                <a:sym typeface="Arial"/>
              </a:rPr>
              <a:t>如彈性學習或團體活動等</a:t>
            </a:r>
            <a:endParaRPr/>
          </a:p>
        </p:txBody>
      </p:sp>
      <p:sp>
        <p:nvSpPr>
          <p:cNvPr id="557" name="Google Shape;557;p35"/>
          <p:cNvSpPr/>
          <p:nvPr/>
        </p:nvSpPr>
        <p:spPr>
          <a:xfrm>
            <a:off x="4622553" y="4804174"/>
            <a:ext cx="2541735" cy="752724"/>
          </a:xfrm>
          <a:prstGeom prst="roundRect">
            <a:avLst>
              <a:gd fmla="val 16667" name="adj"/>
            </a:avLst>
          </a:prstGeom>
          <a:solidFill>
            <a:schemeClr val="lt1"/>
          </a:solidFill>
          <a:ln cap="flat" cmpd="sng" w="5715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200">
                <a:solidFill>
                  <a:srgbClr val="000000"/>
                </a:solidFill>
                <a:latin typeface="Arial"/>
                <a:ea typeface="Arial"/>
                <a:cs typeface="Arial"/>
                <a:sym typeface="Arial"/>
              </a:rPr>
              <a:t>質性描述</a:t>
            </a:r>
            <a:endParaRPr sz="1800">
              <a:solidFill>
                <a:srgbClr val="000000"/>
              </a:solidFill>
              <a:latin typeface="Times New Roman"/>
              <a:ea typeface="Times New Roman"/>
              <a:cs typeface="Times New Roman"/>
              <a:sym typeface="Times New Roman"/>
            </a:endParaRPr>
          </a:p>
        </p:txBody>
      </p:sp>
      <p:sp>
        <p:nvSpPr>
          <p:cNvPr id="585" name="Google Shape;585;p35"/>
          <p:cNvSpPr/>
          <p:nvPr/>
        </p:nvSpPr>
        <p:spPr>
          <a:xfrm>
            <a:off x="7164288" y="3284984"/>
            <a:ext cx="288032" cy="3024336"/>
          </a:xfrm>
          <a:prstGeom prst="rightBrace">
            <a:avLst>
              <a:gd fmla="val 8333" name="adj1"/>
              <a:gd fmla="val 50000" name="adj2"/>
            </a:avLst>
          </a:prstGeom>
          <a:noFill/>
          <a:ln cap="flat" cmpd="sng" w="5715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
        <p:nvSpPr>
          <p:cNvPr id="586" name="Google Shape;586;p35"/>
          <p:cNvSpPr/>
          <p:nvPr/>
        </p:nvSpPr>
        <p:spPr>
          <a:xfrm>
            <a:off x="7164288" y="1648797"/>
            <a:ext cx="288032" cy="1132131"/>
          </a:xfrm>
          <a:prstGeom prst="rightBrace">
            <a:avLst>
              <a:gd fmla="val 6203" name="adj1"/>
              <a:gd fmla="val 51122" name="adj2"/>
            </a:avLst>
          </a:prstGeom>
          <a:noFill/>
          <a:ln cap="flat" cmpd="sng" w="57150">
            <a:solidFill>
              <a:srgbClr val="FFCDC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grpSp>
        <p:nvGrpSpPr>
          <p:cNvPr id="587" name="Google Shape;587;p35"/>
          <p:cNvGrpSpPr/>
          <p:nvPr/>
        </p:nvGrpSpPr>
        <p:grpSpPr>
          <a:xfrm>
            <a:off x="6357595" y="1412374"/>
            <a:ext cx="2174843" cy="1800602"/>
            <a:chOff x="7362740" y="2640704"/>
            <a:chExt cx="1512168" cy="1353232"/>
          </a:xfrm>
        </p:grpSpPr>
        <p:sp>
          <p:nvSpPr>
            <p:cNvPr id="588" name="Google Shape;588;p35"/>
            <p:cNvSpPr/>
            <p:nvPr/>
          </p:nvSpPr>
          <p:spPr>
            <a:xfrm>
              <a:off x="7362740" y="2640704"/>
              <a:ext cx="1512168" cy="1353232"/>
            </a:xfrm>
            <a:prstGeom prst="wedgeEllipseCallout">
              <a:avLst>
                <a:gd fmla="val -151108" name="adj1"/>
                <a:gd fmla="val 61165" name="adj2"/>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589" name="Google Shape;589;p35"/>
            <p:cNvSpPr txBox="1"/>
            <p:nvPr/>
          </p:nvSpPr>
          <p:spPr>
            <a:xfrm>
              <a:off x="7506755" y="3032262"/>
              <a:ext cx="1333045" cy="6245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大學校系得採計至多3份</a:t>
              </a:r>
              <a:endParaRPr sz="2800">
                <a:solidFill>
                  <a:srgbClr val="000000"/>
                </a:solidFill>
                <a:latin typeface="Times New Roman"/>
                <a:ea typeface="Times New Roman"/>
                <a:cs typeface="Times New Roman"/>
                <a:sym typeface="Times New Roman"/>
              </a:endParaRPr>
            </a:p>
          </p:txBody>
        </p:sp>
      </p:grpSp>
      <p:grpSp>
        <p:nvGrpSpPr>
          <p:cNvPr id="590" name="Google Shape;590;p35"/>
          <p:cNvGrpSpPr/>
          <p:nvPr/>
        </p:nvGrpSpPr>
        <p:grpSpPr>
          <a:xfrm>
            <a:off x="327176" y="5556898"/>
            <a:ext cx="1575025" cy="1251645"/>
            <a:chOff x="327176" y="5556898"/>
            <a:chExt cx="1575025" cy="1251645"/>
          </a:xfrm>
        </p:grpSpPr>
        <p:sp>
          <p:nvSpPr>
            <p:cNvPr id="591" name="Google Shape;591;p35"/>
            <p:cNvSpPr/>
            <p:nvPr/>
          </p:nvSpPr>
          <p:spPr>
            <a:xfrm>
              <a:off x="327176" y="5556898"/>
              <a:ext cx="1567657" cy="1251645"/>
            </a:xfrm>
            <a:prstGeom prst="wedgeEllipseCallout">
              <a:avLst>
                <a:gd fmla="val 86684" name="adj1"/>
                <a:gd fmla="val -69084" name="adj2"/>
              </a:avLst>
            </a:prstGeom>
            <a:solidFill>
              <a:srgbClr val="B2A0C7"/>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592" name="Google Shape;592;p35"/>
            <p:cNvSpPr txBox="1"/>
            <p:nvPr/>
          </p:nvSpPr>
          <p:spPr>
            <a:xfrm>
              <a:off x="382468" y="5767221"/>
              <a:ext cx="151973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rgbClr val="000000"/>
                  </a:solidFill>
                  <a:latin typeface="Times New Roman"/>
                  <a:ea typeface="Times New Roman"/>
                  <a:cs typeface="Times New Roman"/>
                  <a:sym typeface="Times New Roman"/>
                </a:rPr>
                <a:t>可上傳數個檔案</a:t>
              </a:r>
              <a:endParaRPr sz="2400">
                <a:solidFill>
                  <a:srgbClr val="000000"/>
                </a:solidFill>
                <a:latin typeface="Times New Roman"/>
                <a:ea typeface="Times New Roman"/>
                <a:cs typeface="Times New Roman"/>
                <a:sym typeface="Times New Roman"/>
              </a:endParaRPr>
            </a:p>
          </p:txBody>
        </p:sp>
      </p:grpSp>
      <p:sp>
        <p:nvSpPr>
          <p:cNvPr id="593" name="Google Shape;593;p35"/>
          <p:cNvSpPr txBox="1"/>
          <p:nvPr/>
        </p:nvSpPr>
        <p:spPr>
          <a:xfrm>
            <a:off x="7308305" y="6412737"/>
            <a:ext cx="172819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200">
                <a:solidFill>
                  <a:srgbClr val="000000"/>
                </a:solidFill>
                <a:latin typeface="Times New Roman"/>
                <a:ea typeface="Times New Roman"/>
                <a:cs typeface="Times New Roman"/>
                <a:sym typeface="Times New Roman"/>
              </a:rPr>
              <a:t>資料參考：國教署簡報</a:t>
            </a:r>
            <a:endParaRPr sz="1200">
              <a:solidFill>
                <a:srgbClr val="000000"/>
              </a:solidFill>
              <a:latin typeface="Times New Roman"/>
              <a:ea typeface="Times New Roman"/>
              <a:cs typeface="Times New Roman"/>
              <a:sym typeface="Times New Roman"/>
            </a:endParaRPr>
          </a:p>
        </p:txBody>
      </p:sp>
      <p:grpSp>
        <p:nvGrpSpPr>
          <p:cNvPr id="594" name="Google Shape;594;p35"/>
          <p:cNvGrpSpPr/>
          <p:nvPr/>
        </p:nvGrpSpPr>
        <p:grpSpPr>
          <a:xfrm>
            <a:off x="6411732" y="4134948"/>
            <a:ext cx="2594413" cy="2614648"/>
            <a:chOff x="7189758" y="4019370"/>
            <a:chExt cx="1873651" cy="2305057"/>
          </a:xfrm>
        </p:grpSpPr>
        <p:sp>
          <p:nvSpPr>
            <p:cNvPr id="595" name="Google Shape;595;p35"/>
            <p:cNvSpPr/>
            <p:nvPr/>
          </p:nvSpPr>
          <p:spPr>
            <a:xfrm>
              <a:off x="7189758" y="4019370"/>
              <a:ext cx="1873651" cy="2305057"/>
            </a:xfrm>
            <a:prstGeom prst="wedgeRoundRectCallout">
              <a:avLst>
                <a:gd fmla="val -136843" name="adj1"/>
                <a:gd fmla="val -46284" name="adj2"/>
                <a:gd fmla="val 16667" name="adj3"/>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596" name="Google Shape;596;p35"/>
            <p:cNvSpPr txBox="1"/>
            <p:nvPr/>
          </p:nvSpPr>
          <p:spPr>
            <a:xfrm>
              <a:off x="7251735" y="4143524"/>
              <a:ext cx="1811673" cy="20350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Times New Roman"/>
                  <a:ea typeface="Times New Roman"/>
                  <a:cs typeface="Times New Roman"/>
                  <a:sym typeface="Times New Roman"/>
                </a:rPr>
                <a:t>申請時，得上傳「代表性資料」至多10項及字數合計至多800字、圖片至多3張之綜整心得一份。</a:t>
              </a:r>
              <a:endParaRPr sz="2400">
                <a:solidFill>
                  <a:srgbClr val="000000"/>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36"/>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大學對於審查資料的使用</a:t>
            </a:r>
            <a:endParaRPr b="1" i="0" sz="3200" u="none" cap="none" strike="noStrike">
              <a:solidFill>
                <a:schemeClr val="dk1"/>
              </a:solidFill>
              <a:latin typeface="Times New Roman"/>
              <a:ea typeface="Times New Roman"/>
              <a:cs typeface="Times New Roman"/>
              <a:sym typeface="Times New Roman"/>
            </a:endParaRPr>
          </a:p>
        </p:txBody>
      </p:sp>
      <p:sp>
        <p:nvSpPr>
          <p:cNvPr id="603" name="Google Shape;603;p36"/>
          <p:cNvSpPr txBox="1"/>
          <p:nvPr>
            <p:ph idx="1" type="body"/>
          </p:nvPr>
        </p:nvSpPr>
        <p:spPr>
          <a:xfrm>
            <a:off x="454042" y="1484784"/>
            <a:ext cx="8435280" cy="39604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030A0"/>
              </a:buClr>
              <a:buSzPts val="3200"/>
              <a:buFont typeface="Arial"/>
              <a:buNone/>
            </a:pPr>
            <a:r>
              <a:rPr b="1" i="0" lang="zh-TW" sz="3200" u="none" cap="none" strike="noStrike">
                <a:solidFill>
                  <a:srgbClr val="7030A0"/>
                </a:solidFill>
                <a:latin typeface="Times New Roman"/>
                <a:ea typeface="Times New Roman"/>
                <a:cs typeface="Times New Roman"/>
                <a:sym typeface="Times New Roman"/>
              </a:rPr>
              <a:t>學習歷程資料庫的建置改善現行備審資料系統</a:t>
            </a:r>
            <a:endParaRPr b="1" i="0" sz="3200" u="none" cap="none" strike="noStrike">
              <a:solidFill>
                <a:srgbClr val="7030A0"/>
              </a:solidFill>
              <a:latin typeface="Times New Roman"/>
              <a:ea typeface="Times New Roman"/>
              <a:cs typeface="Times New Roman"/>
              <a:sym typeface="Times New Roman"/>
            </a:endParaRPr>
          </a:p>
          <a:p>
            <a:pPr indent="-342900" lvl="0" marL="342900" marR="0" rtl="0" algn="l">
              <a:lnSpc>
                <a:spcPct val="150000"/>
              </a:lnSpc>
              <a:spcBef>
                <a:spcPts val="1800"/>
              </a:spcBef>
              <a:spcAft>
                <a:spcPts val="0"/>
              </a:spcAft>
              <a:buClr>
                <a:schemeClr val="dk1"/>
              </a:buClr>
              <a:buSzPts val="2600"/>
              <a:buFont typeface="Arial"/>
              <a:buChar char="•"/>
            </a:pPr>
            <a:r>
              <a:rPr b="1" i="0" lang="zh-TW" sz="2600" u="none" cap="none" strike="noStrike">
                <a:solidFill>
                  <a:schemeClr val="dk1"/>
                </a:solidFill>
                <a:latin typeface="Times New Roman"/>
                <a:ea typeface="Times New Roman"/>
                <a:cs typeface="Times New Roman"/>
                <a:sym typeface="Times New Roman"/>
              </a:rPr>
              <a:t>限制大學參採資料數量：凸顯代表作，重質不重量</a:t>
            </a:r>
            <a:endParaRPr b="1" i="0" sz="2600" u="none" cap="none" strike="noStrike">
              <a:solidFill>
                <a:schemeClr val="dk1"/>
              </a:solidFill>
              <a:latin typeface="Times New Roman"/>
              <a:ea typeface="Times New Roman"/>
              <a:cs typeface="Times New Roman"/>
              <a:sym typeface="Times New Roman"/>
            </a:endParaRPr>
          </a:p>
          <a:p>
            <a:pPr indent="-342900" lvl="0" marL="342900" marR="0" rtl="0" algn="l">
              <a:lnSpc>
                <a:spcPct val="130000"/>
              </a:lnSpc>
              <a:spcBef>
                <a:spcPts val="1200"/>
              </a:spcBef>
              <a:spcAft>
                <a:spcPts val="0"/>
              </a:spcAft>
              <a:buClr>
                <a:schemeClr val="dk1"/>
              </a:buClr>
              <a:buSzPts val="2600"/>
              <a:buFont typeface="Arial"/>
              <a:buChar char="•"/>
            </a:pPr>
            <a:r>
              <a:rPr b="1" i="0" lang="zh-TW" sz="2600" u="none" cap="none" strike="noStrike">
                <a:solidFill>
                  <a:schemeClr val="dk1"/>
                </a:solidFill>
                <a:latin typeface="Times New Roman"/>
                <a:ea typeface="Times New Roman"/>
                <a:cs typeface="Times New Roman"/>
                <a:sym typeface="Times New Roman"/>
              </a:rPr>
              <a:t>學生自主上傳：依照各系選才條件，由學生勾選適當資料上傳</a:t>
            </a:r>
            <a:endParaRPr b="1" i="0" sz="2600" u="none" cap="none" strike="noStrike">
              <a:solidFill>
                <a:schemeClr val="dk1"/>
              </a:solidFill>
              <a:latin typeface="Times New Roman"/>
              <a:ea typeface="Times New Roman"/>
              <a:cs typeface="Times New Roman"/>
              <a:sym typeface="Times New Roman"/>
            </a:endParaRPr>
          </a:p>
          <a:p>
            <a:pPr indent="-342900" lvl="0" marL="342900" marR="0" rtl="0" algn="l">
              <a:lnSpc>
                <a:spcPct val="120000"/>
              </a:lnSpc>
              <a:spcBef>
                <a:spcPts val="1200"/>
              </a:spcBef>
              <a:spcAft>
                <a:spcPts val="0"/>
              </a:spcAft>
              <a:buClr>
                <a:schemeClr val="dk1"/>
              </a:buClr>
              <a:buSzPts val="2600"/>
              <a:buFont typeface="Arial"/>
              <a:buChar char="•"/>
            </a:pPr>
            <a:r>
              <a:rPr b="1" i="0" lang="zh-TW" sz="2600" u="none" cap="none" strike="noStrike">
                <a:solidFill>
                  <a:schemeClr val="dk1"/>
                </a:solidFill>
                <a:latin typeface="Times New Roman"/>
                <a:ea typeface="Times New Roman"/>
                <a:cs typeface="Times New Roman"/>
                <a:sym typeface="Times New Roman"/>
              </a:rPr>
              <a:t>審查介面結構化、資料可運算：提升審查效率，有利檢核機制以防弊</a:t>
            </a:r>
            <a:endParaRPr b="1" i="0" sz="26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139700" lvl="0" marL="342900" marR="0" rtl="0" algn="l">
              <a:spcBef>
                <a:spcPts val="64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604" name="Google Shape;60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0000"/>
              </a:lnSpc>
              <a:spcBef>
                <a:spcPts val="0"/>
              </a:spcBef>
              <a:spcAft>
                <a:spcPts val="0"/>
              </a:spcAft>
              <a:buClr>
                <a:srgbClr val="7030A0"/>
              </a:buClr>
              <a:buSzPts val="3200"/>
              <a:buFont typeface="Arial"/>
              <a:buChar char="•"/>
            </a:pPr>
            <a:r>
              <a:rPr b="1" i="0" lang="zh-TW" sz="3200" u="none" cap="none" strike="noStrike">
                <a:solidFill>
                  <a:srgbClr val="7030A0"/>
                </a:solidFill>
                <a:latin typeface="Times New Roman"/>
                <a:ea typeface="Times New Roman"/>
                <a:cs typeface="Times New Roman"/>
                <a:sym typeface="Times New Roman"/>
              </a:rPr>
              <a:t>大學招生專業化發展試辦計畫</a:t>
            </a:r>
            <a:endParaRPr b="1" i="0" sz="3200" u="none" cap="none" strike="noStrike">
              <a:solidFill>
                <a:srgbClr val="7030A0"/>
              </a:solidFill>
              <a:latin typeface="Times New Roman"/>
              <a:ea typeface="Times New Roman"/>
              <a:cs typeface="Times New Roman"/>
              <a:sym typeface="Times New Roman"/>
            </a:endParaRPr>
          </a:p>
          <a:p>
            <a:pPr indent="-358775" lvl="0" marL="358775" marR="0" rtl="0" algn="l">
              <a:lnSpc>
                <a:spcPct val="110000"/>
              </a:lnSpc>
              <a:spcBef>
                <a:spcPts val="1800"/>
              </a:spcBef>
              <a:spcAft>
                <a:spcPts val="0"/>
              </a:spcAft>
              <a:buClr>
                <a:schemeClr val="dk1"/>
              </a:buClr>
              <a:buSzPts val="2400"/>
              <a:buFont typeface="Arial"/>
              <a:buNone/>
            </a:pPr>
            <a:r>
              <a:rPr b="1" i="0" lang="zh-TW" sz="2400" u="none" cap="none" strike="noStrike">
                <a:solidFill>
                  <a:schemeClr val="dk1"/>
                </a:solidFill>
                <a:latin typeface="Times New Roman"/>
                <a:ea typeface="Times New Roman"/>
                <a:cs typeface="Times New Roman"/>
                <a:sym typeface="Times New Roman"/>
              </a:rPr>
              <a:t>     </a:t>
            </a:r>
            <a:r>
              <a:rPr b="1" i="0" lang="zh-TW" sz="2600" u="none" cap="none" strike="noStrike">
                <a:solidFill>
                  <a:schemeClr val="dk1"/>
                </a:solidFill>
                <a:latin typeface="Times New Roman"/>
                <a:ea typeface="Times New Roman"/>
                <a:cs typeface="Times New Roman"/>
                <a:sym typeface="Times New Roman"/>
              </a:rPr>
              <a:t>教育部高教司長李彥儀表示，為了鼓勵各大學「招生專業化」，將分三年逐年補助各校成立發展機制，鼓勵各大學更適性選才。(聯合報2017-06-15)</a:t>
            </a:r>
            <a:endParaRPr/>
          </a:p>
          <a:p>
            <a:pPr indent="-342900" lvl="0" marL="342900" marR="0" rtl="0" algn="l">
              <a:lnSpc>
                <a:spcPct val="110000"/>
              </a:lnSpc>
              <a:spcBef>
                <a:spcPts val="1800"/>
              </a:spcBef>
              <a:spcAft>
                <a:spcPts val="0"/>
              </a:spcAft>
              <a:buClr>
                <a:srgbClr val="7030A0"/>
              </a:buClr>
              <a:buSzPts val="3200"/>
              <a:buFont typeface="Arial"/>
              <a:buChar char="•"/>
            </a:pPr>
            <a:r>
              <a:rPr b="1" i="0" lang="zh-TW" sz="3200" u="none" cap="none" strike="noStrike">
                <a:solidFill>
                  <a:srgbClr val="7030A0"/>
                </a:solidFill>
                <a:latin typeface="Times New Roman"/>
                <a:ea typeface="Times New Roman"/>
                <a:cs typeface="Times New Roman"/>
                <a:sym typeface="Times New Roman"/>
              </a:rPr>
              <a:t>大學建立書面審查評量尺規</a:t>
            </a:r>
            <a:endParaRPr b="1" i="0" sz="3200" u="none" cap="none" strike="noStrike">
              <a:solidFill>
                <a:srgbClr val="7030A0"/>
              </a:solidFill>
              <a:latin typeface="Times New Roman"/>
              <a:ea typeface="Times New Roman"/>
              <a:cs typeface="Times New Roman"/>
              <a:sym typeface="Times New Roman"/>
            </a:endParaRPr>
          </a:p>
          <a:p>
            <a:pPr indent="0" lvl="0" marL="358775" marR="0" rtl="0" algn="l">
              <a:lnSpc>
                <a:spcPct val="110000"/>
              </a:lnSpc>
              <a:spcBef>
                <a:spcPts val="1800"/>
              </a:spcBef>
              <a:spcAft>
                <a:spcPts val="0"/>
              </a:spcAft>
              <a:buClr>
                <a:schemeClr val="dk1"/>
              </a:buClr>
              <a:buSzPts val="2600"/>
              <a:buFont typeface="Arial"/>
              <a:buNone/>
            </a:pPr>
            <a:r>
              <a:rPr b="1" i="0" lang="zh-TW" sz="2600" u="none" cap="none" strike="noStrike">
                <a:solidFill>
                  <a:schemeClr val="dk1"/>
                </a:solidFill>
                <a:latin typeface="Times New Roman"/>
                <a:ea typeface="Times New Roman"/>
                <a:cs typeface="Times New Roman"/>
                <a:sym typeface="Times New Roman"/>
              </a:rPr>
              <a:t>建立書面審查的SOP，符合學校與院系選才目標，回應國教課綱精神；培訓審查者；加強與高中溝通及交流。</a:t>
            </a:r>
            <a:endParaRPr b="1" i="0" sz="26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64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480"/>
              </a:spcBef>
              <a:spcAft>
                <a:spcPts val="0"/>
              </a:spcAft>
              <a:buClr>
                <a:schemeClr val="dk1"/>
              </a:buClr>
              <a:buSzPts val="2400"/>
              <a:buFont typeface="Arial"/>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611" name="Google Shape;61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612" name="Google Shape;612;p37"/>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大學提升招生專業化程度</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38"/>
          <p:cNvSpPr/>
          <p:nvPr/>
        </p:nvSpPr>
        <p:spPr>
          <a:xfrm>
            <a:off x="363870" y="3861048"/>
            <a:ext cx="8456602" cy="2592288"/>
          </a:xfrm>
          <a:prstGeom prst="roundRect">
            <a:avLst>
              <a:gd fmla="val 8425" name="adj"/>
            </a:avLst>
          </a:prstGeom>
          <a:noFill/>
          <a:ln cap="flat" cmpd="sng" w="57150">
            <a:solidFill>
              <a:srgbClr val="A22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grpSp>
        <p:nvGrpSpPr>
          <p:cNvPr id="619" name="Google Shape;619;p38"/>
          <p:cNvGrpSpPr/>
          <p:nvPr/>
        </p:nvGrpSpPr>
        <p:grpSpPr>
          <a:xfrm>
            <a:off x="363869" y="1556792"/>
            <a:ext cx="8384595" cy="1959290"/>
            <a:chOff x="304798" y="4663114"/>
            <a:chExt cx="8384595" cy="1959290"/>
          </a:xfrm>
        </p:grpSpPr>
        <p:sp>
          <p:nvSpPr>
            <p:cNvPr id="620" name="Google Shape;620;p38"/>
            <p:cNvSpPr/>
            <p:nvPr/>
          </p:nvSpPr>
          <p:spPr>
            <a:xfrm>
              <a:off x="1804546" y="4881692"/>
              <a:ext cx="2695446" cy="1161574"/>
            </a:xfrm>
            <a:prstGeom prst="roundRect">
              <a:avLst>
                <a:gd fmla="val 9368" name="adj"/>
              </a:avLst>
            </a:prstGeom>
            <a:noFill/>
            <a:ln cap="flat" cmpd="sng" w="1905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rgbClr val="000000"/>
                  </a:solidFill>
                  <a:latin typeface="Times New Roman"/>
                  <a:ea typeface="Times New Roman"/>
                  <a:cs typeface="Times New Roman"/>
                  <a:sym typeface="Times New Roman"/>
                </a:rPr>
                <a:t>以課綱為主，參考各領域／科目學習內容與學習表現</a:t>
              </a:r>
              <a:endParaRPr/>
            </a:p>
          </p:txBody>
        </p:sp>
        <p:grpSp>
          <p:nvGrpSpPr>
            <p:cNvPr id="621" name="Google Shape;621;p38"/>
            <p:cNvGrpSpPr/>
            <p:nvPr/>
          </p:nvGrpSpPr>
          <p:grpSpPr>
            <a:xfrm>
              <a:off x="1319784" y="5142831"/>
              <a:ext cx="473974" cy="936000"/>
              <a:chOff x="2178792" y="2121371"/>
              <a:chExt cx="469320" cy="1048747"/>
            </a:xfrm>
          </p:grpSpPr>
          <p:cxnSp>
            <p:nvCxnSpPr>
              <p:cNvPr id="622" name="Google Shape;622;p38"/>
              <p:cNvCxnSpPr/>
              <p:nvPr/>
            </p:nvCxnSpPr>
            <p:spPr>
              <a:xfrm>
                <a:off x="2394816" y="2493160"/>
                <a:ext cx="253296" cy="877"/>
              </a:xfrm>
              <a:prstGeom prst="straightConnector1">
                <a:avLst/>
              </a:prstGeom>
              <a:noFill/>
              <a:ln cap="flat" cmpd="sng" w="19050">
                <a:solidFill>
                  <a:schemeClr val="dk1"/>
                </a:solidFill>
                <a:prstDash val="solid"/>
                <a:round/>
                <a:headEnd len="sm" w="sm" type="none"/>
                <a:tailEnd len="sm" w="sm" type="none"/>
              </a:ln>
            </p:spPr>
          </p:cxnSp>
          <p:grpSp>
            <p:nvGrpSpPr>
              <p:cNvPr id="623" name="Google Shape;623;p38"/>
              <p:cNvGrpSpPr/>
              <p:nvPr/>
            </p:nvGrpSpPr>
            <p:grpSpPr>
              <a:xfrm>
                <a:off x="2178792" y="2121371"/>
                <a:ext cx="219351" cy="1048747"/>
                <a:chOff x="2912489" y="2132856"/>
                <a:chExt cx="219351" cy="971872"/>
              </a:xfrm>
            </p:grpSpPr>
            <p:cxnSp>
              <p:nvCxnSpPr>
                <p:cNvPr id="624" name="Google Shape;624;p38"/>
                <p:cNvCxnSpPr/>
                <p:nvPr/>
              </p:nvCxnSpPr>
              <p:spPr>
                <a:xfrm>
                  <a:off x="3128513" y="2132856"/>
                  <a:ext cx="0" cy="971872"/>
                </a:xfrm>
                <a:prstGeom prst="straightConnector1">
                  <a:avLst/>
                </a:prstGeom>
                <a:noFill/>
                <a:ln cap="flat" cmpd="sng" w="19050">
                  <a:solidFill>
                    <a:schemeClr val="dk1"/>
                  </a:solidFill>
                  <a:prstDash val="solid"/>
                  <a:round/>
                  <a:headEnd len="sm" w="sm" type="none"/>
                  <a:tailEnd len="sm" w="sm" type="none"/>
                </a:ln>
              </p:spPr>
            </p:cxnSp>
            <p:cxnSp>
              <p:nvCxnSpPr>
                <p:cNvPr id="625" name="Google Shape;625;p38"/>
                <p:cNvCxnSpPr/>
                <p:nvPr/>
              </p:nvCxnSpPr>
              <p:spPr>
                <a:xfrm>
                  <a:off x="2915816" y="2132856"/>
                  <a:ext cx="216024" cy="0"/>
                </a:xfrm>
                <a:prstGeom prst="straightConnector1">
                  <a:avLst/>
                </a:prstGeom>
                <a:noFill/>
                <a:ln cap="flat" cmpd="sng" w="19050">
                  <a:solidFill>
                    <a:schemeClr val="dk1"/>
                  </a:solidFill>
                  <a:prstDash val="solid"/>
                  <a:round/>
                  <a:headEnd len="sm" w="sm" type="none"/>
                  <a:tailEnd len="sm" w="sm" type="none"/>
                </a:ln>
              </p:spPr>
            </p:cxnSp>
            <p:cxnSp>
              <p:nvCxnSpPr>
                <p:cNvPr id="626" name="Google Shape;626;p38"/>
                <p:cNvCxnSpPr/>
                <p:nvPr/>
              </p:nvCxnSpPr>
              <p:spPr>
                <a:xfrm>
                  <a:off x="2912489" y="3096926"/>
                  <a:ext cx="216024" cy="0"/>
                </a:xfrm>
                <a:prstGeom prst="straightConnector1">
                  <a:avLst/>
                </a:prstGeom>
                <a:noFill/>
                <a:ln cap="flat" cmpd="sng" w="19050">
                  <a:solidFill>
                    <a:schemeClr val="dk1"/>
                  </a:solidFill>
                  <a:prstDash val="solid"/>
                  <a:round/>
                  <a:headEnd len="sm" w="sm" type="none"/>
                  <a:tailEnd len="sm" w="sm" type="none"/>
                </a:ln>
              </p:spPr>
            </p:cxnSp>
          </p:grpSp>
        </p:grpSp>
        <p:cxnSp>
          <p:nvCxnSpPr>
            <p:cNvPr id="627" name="Google Shape;627;p38"/>
            <p:cNvCxnSpPr/>
            <p:nvPr/>
          </p:nvCxnSpPr>
          <p:spPr>
            <a:xfrm flipH="1">
              <a:off x="4499992" y="5461696"/>
              <a:ext cx="283387" cy="783"/>
            </a:xfrm>
            <a:prstGeom prst="straightConnector1">
              <a:avLst/>
            </a:prstGeom>
            <a:noFill/>
            <a:ln cap="flat" cmpd="sng" w="19050">
              <a:solidFill>
                <a:schemeClr val="dk1"/>
              </a:solidFill>
              <a:prstDash val="solid"/>
              <a:round/>
              <a:headEnd len="sm" w="sm" type="none"/>
              <a:tailEnd len="sm" w="sm" type="none"/>
            </a:ln>
          </p:spPr>
        </p:cxnSp>
        <p:sp>
          <p:nvSpPr>
            <p:cNvPr id="628" name="Google Shape;628;p38"/>
            <p:cNvSpPr/>
            <p:nvPr/>
          </p:nvSpPr>
          <p:spPr>
            <a:xfrm>
              <a:off x="4784384" y="4663114"/>
              <a:ext cx="3905009" cy="1597164"/>
            </a:xfrm>
            <a:prstGeom prst="roundRect">
              <a:avLst>
                <a:gd fmla="val 9368" name="adj"/>
              </a:avLst>
            </a:prstGeom>
            <a:noFill/>
            <a:ln cap="flat" cmpd="sng" w="19050">
              <a:solidFill>
                <a:srgbClr val="17365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rgbClr val="000000"/>
                  </a:solidFill>
                  <a:latin typeface="Times New Roman"/>
                  <a:ea typeface="Times New Roman"/>
                  <a:cs typeface="Times New Roman"/>
                  <a:sym typeface="Times New Roman"/>
                </a:rPr>
                <a:t>發展素養導向試題重點方向：</a:t>
              </a:r>
              <a:endParaRPr b="1" sz="2200">
                <a:solidFill>
                  <a:srgbClr val="000000"/>
                </a:solidFill>
                <a:latin typeface="Times New Roman"/>
                <a:ea typeface="Times New Roman"/>
                <a:cs typeface="Times New Roman"/>
                <a:sym typeface="Times New Roman"/>
              </a:endParaRPr>
            </a:p>
            <a:p>
              <a:pPr indent="0" lvl="0" marL="0" marR="0" rtl="0" algn="l">
                <a:spcBef>
                  <a:spcPts val="600"/>
                </a:spcBef>
                <a:spcAft>
                  <a:spcPts val="0"/>
                </a:spcAft>
                <a:buNone/>
              </a:pPr>
              <a:r>
                <a:rPr b="1" lang="zh-TW" sz="2200">
                  <a:solidFill>
                    <a:srgbClr val="000000"/>
                  </a:solidFill>
                  <a:latin typeface="Times New Roman"/>
                  <a:ea typeface="Times New Roman"/>
                  <a:cs typeface="Times New Roman"/>
                  <a:sym typeface="Times New Roman"/>
                </a:rPr>
                <a:t>情境化</a:t>
              </a:r>
              <a:endParaRPr b="1" sz="2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200">
                  <a:solidFill>
                    <a:srgbClr val="000000"/>
                  </a:solidFill>
                  <a:latin typeface="Times New Roman"/>
                  <a:ea typeface="Times New Roman"/>
                  <a:cs typeface="Times New Roman"/>
                  <a:sym typeface="Times New Roman"/>
                </a:rPr>
                <a:t>整合運用能力</a:t>
              </a:r>
              <a:endParaRPr b="1" sz="2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200">
                  <a:solidFill>
                    <a:srgbClr val="000000"/>
                  </a:solidFill>
                  <a:latin typeface="Times New Roman"/>
                  <a:ea typeface="Times New Roman"/>
                  <a:cs typeface="Times New Roman"/>
                  <a:sym typeface="Times New Roman"/>
                </a:rPr>
                <a:t>跨領域、跨學科</a:t>
              </a:r>
              <a:endParaRPr/>
            </a:p>
          </p:txBody>
        </p:sp>
        <p:sp>
          <p:nvSpPr>
            <p:cNvPr id="629" name="Google Shape;629;p38"/>
            <p:cNvSpPr/>
            <p:nvPr/>
          </p:nvSpPr>
          <p:spPr>
            <a:xfrm>
              <a:off x="304798" y="4663114"/>
              <a:ext cx="990601" cy="732803"/>
            </a:xfrm>
            <a:prstGeom prst="roundRect">
              <a:avLst>
                <a:gd fmla="val 16667" name="adj"/>
              </a:avLst>
            </a:prstGeom>
            <a:gradFill>
              <a:gsLst>
                <a:gs pos="0">
                  <a:srgbClr val="FFBB82"/>
                </a:gs>
                <a:gs pos="35000">
                  <a:srgbClr val="FFCFA8"/>
                </a:gs>
                <a:gs pos="100000">
                  <a:srgbClr val="FFEBD9"/>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rgbClr val="000000"/>
                  </a:solidFill>
                  <a:latin typeface="Times New Roman"/>
                  <a:ea typeface="Times New Roman"/>
                  <a:cs typeface="Times New Roman"/>
                  <a:sym typeface="Times New Roman"/>
                </a:rPr>
                <a:t>學測（X）</a:t>
              </a:r>
              <a:endParaRPr sz="2000">
                <a:solidFill>
                  <a:srgbClr val="000000"/>
                </a:solidFill>
                <a:latin typeface="Times New Roman"/>
                <a:ea typeface="Times New Roman"/>
                <a:cs typeface="Times New Roman"/>
                <a:sym typeface="Times New Roman"/>
              </a:endParaRPr>
            </a:p>
          </p:txBody>
        </p:sp>
        <p:sp>
          <p:nvSpPr>
            <p:cNvPr id="630" name="Google Shape;630;p38"/>
            <p:cNvSpPr/>
            <p:nvPr/>
          </p:nvSpPr>
          <p:spPr>
            <a:xfrm>
              <a:off x="304799" y="5504226"/>
              <a:ext cx="990601" cy="1118178"/>
            </a:xfrm>
            <a:prstGeom prst="roundRect">
              <a:avLst>
                <a:gd fmla="val 16667" name="adj"/>
              </a:avLst>
            </a:prstGeom>
            <a:gradFill>
              <a:gsLst>
                <a:gs pos="0">
                  <a:srgbClr val="9BE9FF"/>
                </a:gs>
                <a:gs pos="35000">
                  <a:srgbClr val="B8F1FF"/>
                </a:gs>
                <a:gs pos="100000">
                  <a:srgbClr val="E2FBFF"/>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rgbClr val="000000"/>
                  </a:solidFill>
                  <a:latin typeface="Times New Roman"/>
                  <a:ea typeface="Times New Roman"/>
                  <a:cs typeface="Times New Roman"/>
                  <a:sym typeface="Times New Roman"/>
                </a:rPr>
                <a:t>分科測驗（Y）</a:t>
              </a:r>
              <a:endParaRPr sz="2000">
                <a:solidFill>
                  <a:srgbClr val="000000"/>
                </a:solidFill>
                <a:latin typeface="Times New Roman"/>
                <a:ea typeface="Times New Roman"/>
                <a:cs typeface="Times New Roman"/>
                <a:sym typeface="Times New Roman"/>
              </a:endParaRPr>
            </a:p>
          </p:txBody>
        </p:sp>
      </p:grpSp>
      <p:sp>
        <p:nvSpPr>
          <p:cNvPr id="631" name="Google Shape;631;p38"/>
          <p:cNvSpPr txBox="1"/>
          <p:nvPr>
            <p:ph type="title"/>
          </p:nvPr>
        </p:nvSpPr>
        <p:spPr>
          <a:xfrm>
            <a:off x="457200" y="274638"/>
            <a:ext cx="8229600" cy="7060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00000"/>
              </a:buClr>
              <a:buSzPts val="3400"/>
              <a:buFont typeface="Arial"/>
              <a:buNone/>
            </a:pPr>
            <a:r>
              <a:rPr b="1" i="0" lang="zh-TW" sz="3400" u="none" cap="none" strike="noStrike">
                <a:solidFill>
                  <a:srgbClr val="C00000"/>
                </a:solidFill>
                <a:latin typeface="Arial"/>
                <a:ea typeface="Arial"/>
                <a:cs typeface="Arial"/>
                <a:sym typeface="Arial"/>
              </a:rPr>
              <a:t>入學考試朝素養導向命題發展</a:t>
            </a:r>
            <a:endParaRPr b="1" i="0" sz="3400" u="none" cap="none" strike="noStrike">
              <a:solidFill>
                <a:srgbClr val="C00000"/>
              </a:solidFill>
              <a:latin typeface="Arial"/>
              <a:ea typeface="Arial"/>
              <a:cs typeface="Arial"/>
              <a:sym typeface="Arial"/>
            </a:endParaRPr>
          </a:p>
        </p:txBody>
      </p:sp>
      <p:sp>
        <p:nvSpPr>
          <p:cNvPr id="632" name="Google Shape;63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grpSp>
        <p:nvGrpSpPr>
          <p:cNvPr id="633" name="Google Shape;633;p38"/>
          <p:cNvGrpSpPr/>
          <p:nvPr/>
        </p:nvGrpSpPr>
        <p:grpSpPr>
          <a:xfrm>
            <a:off x="662824" y="4005063"/>
            <a:ext cx="7908481" cy="2337198"/>
            <a:chOff x="623959" y="4149079"/>
            <a:chExt cx="7908481" cy="2337198"/>
          </a:xfrm>
        </p:grpSpPr>
        <p:sp>
          <p:nvSpPr>
            <p:cNvPr id="634" name="Google Shape;634;p38"/>
            <p:cNvSpPr/>
            <p:nvPr/>
          </p:nvSpPr>
          <p:spPr>
            <a:xfrm>
              <a:off x="623959" y="4739563"/>
              <a:ext cx="1383292" cy="1021556"/>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大學入學考試的功能與設計</a:t>
              </a:r>
              <a:endParaRPr b="1" sz="1800">
                <a:solidFill>
                  <a:srgbClr val="000000"/>
                </a:solidFill>
                <a:latin typeface="Times New Roman"/>
                <a:ea typeface="Times New Roman"/>
                <a:cs typeface="Times New Roman"/>
                <a:sym typeface="Times New Roman"/>
              </a:endParaRPr>
            </a:p>
          </p:txBody>
        </p:sp>
        <p:grpSp>
          <p:nvGrpSpPr>
            <p:cNvPr id="635" name="Google Shape;635;p38"/>
            <p:cNvGrpSpPr/>
            <p:nvPr/>
          </p:nvGrpSpPr>
          <p:grpSpPr>
            <a:xfrm>
              <a:off x="2187191" y="4149079"/>
              <a:ext cx="6345249" cy="2337198"/>
              <a:chOff x="2187191" y="4348833"/>
              <a:chExt cx="6345249" cy="2161150"/>
            </a:xfrm>
          </p:grpSpPr>
          <p:sp>
            <p:nvSpPr>
              <p:cNvPr id="636" name="Google Shape;636;p38"/>
              <p:cNvSpPr/>
              <p:nvPr/>
            </p:nvSpPr>
            <p:spPr>
              <a:xfrm>
                <a:off x="2205982" y="4348833"/>
                <a:ext cx="1224136"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符合大學選才需求</a:t>
                </a:r>
                <a:endParaRPr/>
              </a:p>
            </p:txBody>
          </p:sp>
          <p:sp>
            <p:nvSpPr>
              <p:cNvPr id="637" name="Google Shape;637;p38"/>
              <p:cNvSpPr/>
              <p:nvPr/>
            </p:nvSpPr>
            <p:spPr>
              <a:xfrm>
                <a:off x="2195736" y="5091938"/>
                <a:ext cx="1224136"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呼應新課綱精神</a:t>
                </a:r>
                <a:endParaRPr/>
              </a:p>
            </p:txBody>
          </p:sp>
          <p:sp>
            <p:nvSpPr>
              <p:cNvPr id="638" name="Google Shape;638;p38"/>
              <p:cNvSpPr/>
              <p:nvPr/>
            </p:nvSpPr>
            <p:spPr>
              <a:xfrm>
                <a:off x="2187191" y="5839447"/>
                <a:ext cx="1224136"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協助高中教學</a:t>
                </a:r>
                <a:endParaRPr b="1" sz="1800">
                  <a:solidFill>
                    <a:srgbClr val="800000"/>
                  </a:solidFill>
                  <a:latin typeface="Times New Roman"/>
                  <a:ea typeface="Times New Roman"/>
                  <a:cs typeface="Times New Roman"/>
                  <a:sym typeface="Times New Roman"/>
                </a:endParaRPr>
              </a:p>
            </p:txBody>
          </p:sp>
          <p:sp>
            <p:nvSpPr>
              <p:cNvPr id="639" name="Google Shape;639;p38"/>
              <p:cNvSpPr/>
              <p:nvPr/>
            </p:nvSpPr>
            <p:spPr>
              <a:xfrm>
                <a:off x="3635896" y="4348833"/>
                <a:ext cx="4896544"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測驗性質：學科測驗、潛能測驗。</a:t>
                </a:r>
                <a:endParaRPr b="1" sz="1800">
                  <a:solidFill>
                    <a:srgbClr val="8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測驗目標：評量高中學習成就或大學學習潛能。</a:t>
                </a:r>
                <a:endParaRPr b="1" sz="1800">
                  <a:solidFill>
                    <a:srgbClr val="800000"/>
                  </a:solidFill>
                  <a:latin typeface="Times New Roman"/>
                  <a:ea typeface="Times New Roman"/>
                  <a:cs typeface="Times New Roman"/>
                  <a:sym typeface="Times New Roman"/>
                </a:endParaRPr>
              </a:p>
            </p:txBody>
          </p:sp>
          <p:sp>
            <p:nvSpPr>
              <p:cNvPr id="640" name="Google Shape;640;p38"/>
              <p:cNvSpPr/>
              <p:nvPr/>
            </p:nvSpPr>
            <p:spPr>
              <a:xfrm>
                <a:off x="3630408" y="5112866"/>
                <a:ext cx="4896544"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試卷設計：參考課程綱要。</a:t>
                </a:r>
                <a:endParaRPr b="1" sz="1800">
                  <a:solidFill>
                    <a:srgbClr val="800000"/>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試題內涵：以素養導向的評量設計試題。</a:t>
                </a:r>
                <a:endParaRPr b="1" sz="1800">
                  <a:solidFill>
                    <a:srgbClr val="800000"/>
                  </a:solidFill>
                  <a:latin typeface="Times New Roman"/>
                  <a:ea typeface="Times New Roman"/>
                  <a:cs typeface="Times New Roman"/>
                  <a:sym typeface="Times New Roman"/>
                </a:endParaRPr>
              </a:p>
            </p:txBody>
          </p:sp>
          <p:sp>
            <p:nvSpPr>
              <p:cNvPr id="641" name="Google Shape;641;p38"/>
              <p:cNvSpPr/>
              <p:nvPr/>
            </p:nvSpPr>
            <p:spPr>
              <a:xfrm>
                <a:off x="3627350" y="5848758"/>
                <a:ext cx="4896544" cy="661225"/>
              </a:xfrm>
              <a:prstGeom prst="roundRect">
                <a:avLst>
                  <a:gd fmla="val 16667" name="adj"/>
                </a:avLst>
              </a:prstGeom>
              <a:solidFill>
                <a:schemeClr val="lt1"/>
              </a:solidFill>
              <a:ln cap="flat" cmpd="sng" w="9525">
                <a:solidFill>
                  <a:srgbClr val="A22A00"/>
                </a:solidFill>
                <a:prstDash val="solid"/>
                <a:round/>
                <a:headEnd len="sm" w="sm" type="none"/>
                <a:tailEnd len="sm" w="sm" type="none"/>
              </a:ln>
            </p:spPr>
            <p:txBody>
              <a:bodyPr anchorCtr="0" anchor="t" bIns="45700" lIns="91425" spcFirstLastPara="1" rIns="91425" wrap="square" tIns="45700">
                <a:noAutofit/>
              </a:bodyPr>
              <a:lstStyle/>
              <a:p>
                <a:pPr indent="-1163638" lvl="0" marL="1163638" marR="0" rtl="0" algn="l">
                  <a:spcBef>
                    <a:spcPts val="0"/>
                  </a:spcBef>
                  <a:spcAft>
                    <a:spcPts val="0"/>
                  </a:spcAft>
                  <a:buNone/>
                </a:pPr>
                <a:r>
                  <a:rPr b="1" lang="zh-TW" sz="1800">
                    <a:solidFill>
                      <a:srgbClr val="800000"/>
                    </a:solidFill>
                    <a:latin typeface="Times New Roman"/>
                    <a:ea typeface="Times New Roman"/>
                    <a:cs typeface="Times New Roman"/>
                    <a:sym typeface="Times New Roman"/>
                  </a:rPr>
                  <a:t>教育功能：有助於學生多面向學習，得以銜接高等教育。</a:t>
                </a:r>
                <a:endParaRPr b="1" sz="1800">
                  <a:solidFill>
                    <a:srgbClr val="800000"/>
                  </a:solidFill>
                  <a:latin typeface="Times New Roman"/>
                  <a:ea typeface="Times New Roman"/>
                  <a:cs typeface="Times New Roman"/>
                  <a:sym typeface="Times New Roman"/>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grpSp>
        <p:nvGrpSpPr>
          <p:cNvPr id="648" name="Google Shape;648;p39"/>
          <p:cNvGrpSpPr/>
          <p:nvPr/>
        </p:nvGrpSpPr>
        <p:grpSpPr>
          <a:xfrm>
            <a:off x="2123728" y="1556792"/>
            <a:ext cx="4752528" cy="3594296"/>
            <a:chOff x="2274203" y="2042777"/>
            <a:chExt cx="4752528" cy="3594296"/>
          </a:xfrm>
        </p:grpSpPr>
        <p:pic>
          <p:nvPicPr>
            <p:cNvPr id="649" name="Google Shape;649;p39"/>
            <p:cNvPicPr preferRelativeResize="0"/>
            <p:nvPr/>
          </p:nvPicPr>
          <p:blipFill rotWithShape="1">
            <a:blip r:embed="rId3">
              <a:alphaModFix/>
            </a:blip>
            <a:srcRect b="0" l="0" r="0" t="0"/>
            <a:stretch/>
          </p:blipFill>
          <p:spPr>
            <a:xfrm>
              <a:off x="2274203" y="2042777"/>
              <a:ext cx="4608512" cy="341294"/>
            </a:xfrm>
            <a:prstGeom prst="rect">
              <a:avLst/>
            </a:prstGeom>
            <a:noFill/>
            <a:ln>
              <a:noFill/>
            </a:ln>
          </p:spPr>
        </p:pic>
        <p:pic>
          <p:nvPicPr>
            <p:cNvPr id="650" name="Google Shape;650;p39"/>
            <p:cNvPicPr preferRelativeResize="0"/>
            <p:nvPr/>
          </p:nvPicPr>
          <p:blipFill rotWithShape="1">
            <a:blip r:embed="rId3">
              <a:alphaModFix/>
            </a:blip>
            <a:srcRect b="0" l="0" r="0" t="0"/>
            <a:stretch/>
          </p:blipFill>
          <p:spPr>
            <a:xfrm>
              <a:off x="2274203" y="5283137"/>
              <a:ext cx="4752528" cy="353936"/>
            </a:xfrm>
            <a:prstGeom prst="rect">
              <a:avLst/>
            </a:prstGeom>
            <a:noFill/>
            <a:ln>
              <a:noFill/>
            </a:ln>
          </p:spPr>
        </p:pic>
      </p:grpSp>
      <p:sp>
        <p:nvSpPr>
          <p:cNvPr id="651" name="Google Shape;651;p39"/>
          <p:cNvSpPr txBox="1"/>
          <p:nvPr/>
        </p:nvSpPr>
        <p:spPr>
          <a:xfrm>
            <a:off x="827584" y="2132856"/>
            <a:ext cx="7920880" cy="2302886"/>
          </a:xfrm>
          <a:prstGeom prst="rect">
            <a:avLst/>
          </a:prstGeom>
          <a:no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None/>
            </a:pPr>
            <a:r>
              <a:rPr b="1" lang="zh-TW" sz="3600">
                <a:solidFill>
                  <a:srgbClr val="C00000"/>
                </a:solidFill>
                <a:latin typeface="Times New Roman"/>
                <a:ea typeface="Times New Roman"/>
                <a:cs typeface="Times New Roman"/>
                <a:sym typeface="Times New Roman"/>
              </a:rPr>
              <a:t>大學多元入學方案（適用111學年度起）</a:t>
            </a:r>
            <a:endParaRPr b="1" sz="3600">
              <a:solidFill>
                <a:srgbClr val="C00000"/>
              </a:solidFill>
              <a:latin typeface="Times New Roman"/>
              <a:ea typeface="Times New Roman"/>
              <a:cs typeface="Times New Roman"/>
              <a:sym typeface="Times New Roman"/>
            </a:endParaRPr>
          </a:p>
          <a:p>
            <a:pPr indent="0" lvl="0" marL="0" marR="0" rtl="0" algn="ctr">
              <a:lnSpc>
                <a:spcPct val="110000"/>
              </a:lnSpc>
              <a:spcBef>
                <a:spcPts val="2400"/>
              </a:spcBef>
              <a:spcAft>
                <a:spcPts val="0"/>
              </a:spcAft>
              <a:buNone/>
            </a:pPr>
            <a:r>
              <a:rPr b="1" lang="zh-TW" sz="3600">
                <a:solidFill>
                  <a:srgbClr val="C00000"/>
                </a:solidFill>
                <a:latin typeface="Times New Roman"/>
                <a:ea typeface="Times New Roman"/>
                <a:cs typeface="Times New Roman"/>
                <a:sym typeface="Times New Roman"/>
              </a:rPr>
              <a:t>──與現行方案的幾項比較</a:t>
            </a:r>
            <a:endParaRPr b="1" sz="3600">
              <a:solidFill>
                <a:srgbClr val="C0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40"/>
          <p:cNvSpPr txBox="1"/>
          <p:nvPr>
            <p:ph type="title"/>
          </p:nvPr>
        </p:nvSpPr>
        <p:spPr>
          <a:xfrm>
            <a:off x="378624" y="198439"/>
            <a:ext cx="8352928" cy="9983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總考科數與考試成績使用方式</a:t>
            </a:r>
            <a:endParaRPr/>
          </a:p>
        </p:txBody>
      </p:sp>
      <p:grpSp>
        <p:nvGrpSpPr>
          <p:cNvPr id="659" name="Google Shape;659;p40"/>
          <p:cNvGrpSpPr/>
          <p:nvPr/>
        </p:nvGrpSpPr>
        <p:grpSpPr>
          <a:xfrm>
            <a:off x="611560" y="1556792"/>
            <a:ext cx="7849213" cy="2160240"/>
            <a:chOff x="36156" y="1921405"/>
            <a:chExt cx="7849213" cy="2160240"/>
          </a:xfrm>
        </p:grpSpPr>
        <p:sp>
          <p:nvSpPr>
            <p:cNvPr id="660" name="Google Shape;660;p40"/>
            <p:cNvSpPr/>
            <p:nvPr/>
          </p:nvSpPr>
          <p:spPr>
            <a:xfrm>
              <a:off x="36156" y="2536858"/>
              <a:ext cx="1133947" cy="715089"/>
            </a:xfrm>
            <a:prstGeom prst="roundRect">
              <a:avLst>
                <a:gd fmla="val 16667" name="adj"/>
              </a:avLst>
            </a:prstGeom>
            <a:gradFill>
              <a:gsLst>
                <a:gs pos="0">
                  <a:srgbClr val="C8B2E9"/>
                </a:gs>
                <a:gs pos="35000">
                  <a:srgbClr val="D6CAED"/>
                </a:gs>
                <a:gs pos="100000">
                  <a:srgbClr val="EFE8FA"/>
                </a:gs>
              </a:gsLst>
              <a:lin ang="16200000" scaled="0"/>
            </a:gra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0F243E"/>
                  </a:solidFill>
                  <a:latin typeface="Arial"/>
                  <a:ea typeface="Arial"/>
                  <a:cs typeface="Arial"/>
                  <a:sym typeface="Arial"/>
                </a:rPr>
                <a:t>學測：</a:t>
              </a:r>
              <a:endParaRPr b="1" sz="1800">
                <a:solidFill>
                  <a:srgbClr val="0F243E"/>
                </a:solidFill>
                <a:latin typeface="Arial"/>
                <a:ea typeface="Arial"/>
                <a:cs typeface="Arial"/>
                <a:sym typeface="Arial"/>
              </a:endParaRPr>
            </a:p>
            <a:p>
              <a:pPr indent="0" lvl="0" marL="0" marR="0" rtl="0" algn="l">
                <a:spcBef>
                  <a:spcPts val="0"/>
                </a:spcBef>
                <a:spcAft>
                  <a:spcPts val="0"/>
                </a:spcAft>
                <a:buNone/>
              </a:pPr>
              <a:r>
                <a:rPr b="1" lang="zh-TW" sz="1800">
                  <a:solidFill>
                    <a:srgbClr val="0F243E"/>
                  </a:solidFill>
                  <a:latin typeface="Times New Roman"/>
                  <a:ea typeface="Times New Roman"/>
                  <a:cs typeface="Times New Roman"/>
                  <a:sym typeface="Times New Roman"/>
                </a:rPr>
                <a:t>5</a:t>
              </a:r>
              <a:r>
                <a:rPr b="1" lang="zh-TW" sz="1800">
                  <a:solidFill>
                    <a:srgbClr val="0F243E"/>
                  </a:solidFill>
                  <a:latin typeface="Arial"/>
                  <a:ea typeface="Arial"/>
                  <a:cs typeface="Arial"/>
                  <a:sym typeface="Arial"/>
                </a:rPr>
                <a:t>科必考</a:t>
              </a:r>
              <a:endParaRPr/>
            </a:p>
          </p:txBody>
        </p:sp>
        <p:grpSp>
          <p:nvGrpSpPr>
            <p:cNvPr id="661" name="Google Shape;661;p40"/>
            <p:cNvGrpSpPr/>
            <p:nvPr/>
          </p:nvGrpSpPr>
          <p:grpSpPr>
            <a:xfrm>
              <a:off x="1637586" y="1921405"/>
              <a:ext cx="3345148" cy="918213"/>
              <a:chOff x="1677931" y="1921405"/>
              <a:chExt cx="3067504" cy="918213"/>
            </a:xfrm>
          </p:grpSpPr>
          <p:grpSp>
            <p:nvGrpSpPr>
              <p:cNvPr id="662" name="Google Shape;662;p40"/>
              <p:cNvGrpSpPr/>
              <p:nvPr/>
            </p:nvGrpSpPr>
            <p:grpSpPr>
              <a:xfrm>
                <a:off x="2779588" y="2081102"/>
                <a:ext cx="464909" cy="559901"/>
                <a:chOff x="1772072" y="2645296"/>
                <a:chExt cx="464909" cy="792088"/>
              </a:xfrm>
            </p:grpSpPr>
            <p:cxnSp>
              <p:nvCxnSpPr>
                <p:cNvPr id="663" name="Google Shape;663;p40"/>
                <p:cNvCxnSpPr/>
                <p:nvPr/>
              </p:nvCxnSpPr>
              <p:spPr>
                <a:xfrm>
                  <a:off x="1772072" y="3045986"/>
                  <a:ext cx="248885" cy="689"/>
                </a:xfrm>
                <a:prstGeom prst="straightConnector1">
                  <a:avLst/>
                </a:prstGeom>
                <a:noFill/>
                <a:ln cap="flat" cmpd="sng" w="19050">
                  <a:solidFill>
                    <a:schemeClr val="dk1"/>
                  </a:solidFill>
                  <a:prstDash val="solid"/>
                  <a:round/>
                  <a:headEnd len="sm" w="sm" type="none"/>
                  <a:tailEnd len="sm" w="sm" type="none"/>
                </a:ln>
              </p:spPr>
            </p:cxnSp>
            <p:cxnSp>
              <p:nvCxnSpPr>
                <p:cNvPr id="664" name="Google Shape;664;p40"/>
                <p:cNvCxnSpPr/>
                <p:nvPr/>
              </p:nvCxnSpPr>
              <p:spPr>
                <a:xfrm>
                  <a:off x="2020957" y="2645296"/>
                  <a:ext cx="0" cy="792088"/>
                </a:xfrm>
                <a:prstGeom prst="straightConnector1">
                  <a:avLst/>
                </a:prstGeom>
                <a:noFill/>
                <a:ln cap="flat" cmpd="sng" w="19050">
                  <a:solidFill>
                    <a:schemeClr val="dk1"/>
                  </a:solidFill>
                  <a:prstDash val="solid"/>
                  <a:round/>
                  <a:headEnd len="sm" w="sm" type="none"/>
                  <a:tailEnd len="sm" w="sm" type="none"/>
                </a:ln>
              </p:spPr>
            </p:cxnSp>
            <p:cxnSp>
              <p:nvCxnSpPr>
                <p:cNvPr id="665" name="Google Shape;665;p40"/>
                <p:cNvCxnSpPr/>
                <p:nvPr/>
              </p:nvCxnSpPr>
              <p:spPr>
                <a:xfrm>
                  <a:off x="2020957" y="2645296"/>
                  <a:ext cx="216024" cy="0"/>
                </a:xfrm>
                <a:prstGeom prst="straightConnector1">
                  <a:avLst/>
                </a:prstGeom>
                <a:noFill/>
                <a:ln cap="flat" cmpd="sng" w="19050">
                  <a:solidFill>
                    <a:schemeClr val="dk1"/>
                  </a:solidFill>
                  <a:prstDash val="solid"/>
                  <a:round/>
                  <a:headEnd len="sm" w="sm" type="none"/>
                  <a:tailEnd len="sm" w="sm" type="none"/>
                </a:ln>
              </p:spPr>
            </p:cxnSp>
            <p:cxnSp>
              <p:nvCxnSpPr>
                <p:cNvPr id="666" name="Google Shape;666;p40"/>
                <p:cNvCxnSpPr/>
                <p:nvPr/>
              </p:nvCxnSpPr>
              <p:spPr>
                <a:xfrm>
                  <a:off x="2020957" y="3437384"/>
                  <a:ext cx="216024" cy="0"/>
                </a:xfrm>
                <a:prstGeom prst="straightConnector1">
                  <a:avLst/>
                </a:prstGeom>
                <a:noFill/>
                <a:ln cap="flat" cmpd="sng" w="19050">
                  <a:solidFill>
                    <a:schemeClr val="dk1"/>
                  </a:solidFill>
                  <a:prstDash val="solid"/>
                  <a:round/>
                  <a:headEnd len="sm" w="sm" type="none"/>
                  <a:tailEnd len="sm" w="sm" type="none"/>
                </a:ln>
              </p:spPr>
            </p:cxnSp>
          </p:grpSp>
          <p:sp>
            <p:nvSpPr>
              <p:cNvPr id="667" name="Google Shape;667;p40"/>
              <p:cNvSpPr/>
              <p:nvPr/>
            </p:nvSpPr>
            <p:spPr>
              <a:xfrm>
                <a:off x="1677931" y="2137429"/>
                <a:ext cx="1079197" cy="408623"/>
              </a:xfrm>
              <a:prstGeom prst="roundRect">
                <a:avLst>
                  <a:gd fmla="val 16667" name="adj"/>
                </a:avLst>
              </a:prstGeom>
              <a:solidFill>
                <a:srgbClr val="FFCD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個人申請</a:t>
                </a:r>
                <a:endParaRPr b="1" sz="1800">
                  <a:solidFill>
                    <a:schemeClr val="dk1"/>
                  </a:solidFill>
                  <a:latin typeface="Times New Roman"/>
                  <a:ea typeface="Times New Roman"/>
                  <a:cs typeface="Times New Roman"/>
                  <a:sym typeface="Times New Roman"/>
                </a:endParaRPr>
              </a:p>
            </p:txBody>
          </p:sp>
          <p:sp>
            <p:nvSpPr>
              <p:cNvPr id="668" name="Google Shape;668;p40"/>
              <p:cNvSpPr/>
              <p:nvPr/>
            </p:nvSpPr>
            <p:spPr>
              <a:xfrm>
                <a:off x="3241786" y="1921405"/>
                <a:ext cx="1503649" cy="414087"/>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錄取</a:t>
                </a:r>
                <a:endParaRPr b="1" sz="1800">
                  <a:solidFill>
                    <a:schemeClr val="dk1"/>
                  </a:solidFill>
                  <a:latin typeface="Arial"/>
                  <a:ea typeface="Arial"/>
                  <a:cs typeface="Arial"/>
                  <a:sym typeface="Arial"/>
                </a:endParaRPr>
              </a:p>
            </p:txBody>
          </p:sp>
          <p:sp>
            <p:nvSpPr>
              <p:cNvPr id="669" name="Google Shape;669;p40"/>
              <p:cNvSpPr/>
              <p:nvPr/>
            </p:nvSpPr>
            <p:spPr>
              <a:xfrm>
                <a:off x="3246842" y="2430995"/>
                <a:ext cx="1498593" cy="408623"/>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未錄取/放棄</a:t>
                </a:r>
                <a:endParaRPr b="1" sz="1800">
                  <a:solidFill>
                    <a:schemeClr val="dk1"/>
                  </a:solidFill>
                  <a:latin typeface="Arial"/>
                  <a:ea typeface="Arial"/>
                  <a:cs typeface="Arial"/>
                  <a:sym typeface="Arial"/>
                </a:endParaRPr>
              </a:p>
            </p:txBody>
          </p:sp>
        </p:grpSp>
        <p:grpSp>
          <p:nvGrpSpPr>
            <p:cNvPr id="670" name="Google Shape;670;p40"/>
            <p:cNvGrpSpPr/>
            <p:nvPr/>
          </p:nvGrpSpPr>
          <p:grpSpPr>
            <a:xfrm>
              <a:off x="1172676" y="2369366"/>
              <a:ext cx="464909" cy="1059634"/>
              <a:chOff x="1325076" y="2645296"/>
              <a:chExt cx="464909" cy="792088"/>
            </a:xfrm>
          </p:grpSpPr>
          <p:cxnSp>
            <p:nvCxnSpPr>
              <p:cNvPr id="671" name="Google Shape;671;p40"/>
              <p:cNvCxnSpPr/>
              <p:nvPr/>
            </p:nvCxnSpPr>
            <p:spPr>
              <a:xfrm>
                <a:off x="1325076" y="3037081"/>
                <a:ext cx="248885" cy="689"/>
              </a:xfrm>
              <a:prstGeom prst="straightConnector1">
                <a:avLst/>
              </a:prstGeom>
              <a:noFill/>
              <a:ln cap="flat" cmpd="sng" w="19050">
                <a:solidFill>
                  <a:schemeClr val="dk1"/>
                </a:solidFill>
                <a:prstDash val="solid"/>
                <a:round/>
                <a:headEnd len="sm" w="sm" type="none"/>
                <a:tailEnd len="sm" w="sm" type="none"/>
              </a:ln>
            </p:spPr>
          </p:cxnSp>
          <p:cxnSp>
            <p:nvCxnSpPr>
              <p:cNvPr id="672" name="Google Shape;672;p40"/>
              <p:cNvCxnSpPr/>
              <p:nvPr/>
            </p:nvCxnSpPr>
            <p:spPr>
              <a:xfrm>
                <a:off x="1573961" y="2645296"/>
                <a:ext cx="0" cy="792088"/>
              </a:xfrm>
              <a:prstGeom prst="straightConnector1">
                <a:avLst/>
              </a:prstGeom>
              <a:noFill/>
              <a:ln cap="flat" cmpd="sng" w="19050">
                <a:solidFill>
                  <a:schemeClr val="dk1"/>
                </a:solidFill>
                <a:prstDash val="solid"/>
                <a:round/>
                <a:headEnd len="sm" w="sm" type="none"/>
                <a:tailEnd len="sm" w="sm" type="none"/>
              </a:ln>
            </p:spPr>
          </p:cxnSp>
          <p:cxnSp>
            <p:nvCxnSpPr>
              <p:cNvPr id="673" name="Google Shape;673;p40"/>
              <p:cNvCxnSpPr/>
              <p:nvPr/>
            </p:nvCxnSpPr>
            <p:spPr>
              <a:xfrm>
                <a:off x="1573961" y="2645296"/>
                <a:ext cx="216024" cy="0"/>
              </a:xfrm>
              <a:prstGeom prst="straightConnector1">
                <a:avLst/>
              </a:prstGeom>
              <a:noFill/>
              <a:ln cap="flat" cmpd="sng" w="19050">
                <a:solidFill>
                  <a:schemeClr val="dk1"/>
                </a:solidFill>
                <a:prstDash val="solid"/>
                <a:round/>
                <a:headEnd len="sm" w="sm" type="none"/>
                <a:tailEnd len="sm" w="sm" type="none"/>
              </a:ln>
            </p:spPr>
          </p:cxnSp>
          <p:cxnSp>
            <p:nvCxnSpPr>
              <p:cNvPr id="674" name="Google Shape;674;p40"/>
              <p:cNvCxnSpPr/>
              <p:nvPr/>
            </p:nvCxnSpPr>
            <p:spPr>
              <a:xfrm>
                <a:off x="1573961" y="3437384"/>
                <a:ext cx="216024" cy="0"/>
              </a:xfrm>
              <a:prstGeom prst="straightConnector1">
                <a:avLst/>
              </a:prstGeom>
              <a:noFill/>
              <a:ln cap="flat" cmpd="sng" w="19050">
                <a:solidFill>
                  <a:schemeClr val="dk1"/>
                </a:solidFill>
                <a:prstDash val="solid"/>
                <a:round/>
                <a:headEnd len="sm" w="sm" type="none"/>
                <a:tailEnd len="sm" w="sm" type="none"/>
              </a:ln>
            </p:spPr>
          </p:cxnSp>
        </p:grpSp>
        <p:sp>
          <p:nvSpPr>
            <p:cNvPr id="675" name="Google Shape;675;p40"/>
            <p:cNvSpPr/>
            <p:nvPr/>
          </p:nvSpPr>
          <p:spPr>
            <a:xfrm>
              <a:off x="1637584" y="3217549"/>
              <a:ext cx="3345150" cy="408623"/>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申請第一階段未上榜或未參加</a:t>
              </a:r>
              <a:endParaRPr b="1" sz="1800">
                <a:solidFill>
                  <a:schemeClr val="dk1"/>
                </a:solidFill>
                <a:latin typeface="Arial"/>
                <a:ea typeface="Arial"/>
                <a:cs typeface="Arial"/>
                <a:sym typeface="Arial"/>
              </a:endParaRPr>
            </a:p>
          </p:txBody>
        </p:sp>
        <p:grpSp>
          <p:nvGrpSpPr>
            <p:cNvPr id="676" name="Google Shape;676;p40"/>
            <p:cNvGrpSpPr/>
            <p:nvPr/>
          </p:nvGrpSpPr>
          <p:grpSpPr>
            <a:xfrm>
              <a:off x="5220732" y="2517259"/>
              <a:ext cx="2664637" cy="1063265"/>
              <a:chOff x="5215912" y="2517259"/>
              <a:chExt cx="2513519" cy="1063265"/>
            </a:xfrm>
          </p:grpSpPr>
          <p:cxnSp>
            <p:nvCxnSpPr>
              <p:cNvPr id="677" name="Google Shape;677;p40"/>
              <p:cNvCxnSpPr/>
              <p:nvPr/>
            </p:nvCxnSpPr>
            <p:spPr>
              <a:xfrm flipH="1" rot="10800000">
                <a:off x="5215912" y="3051685"/>
                <a:ext cx="321492" cy="2653"/>
              </a:xfrm>
              <a:prstGeom prst="straightConnector1">
                <a:avLst/>
              </a:prstGeom>
              <a:noFill/>
              <a:ln cap="flat" cmpd="sng" w="19050">
                <a:solidFill>
                  <a:schemeClr val="dk1"/>
                </a:solidFill>
                <a:prstDash val="solid"/>
                <a:round/>
                <a:headEnd len="sm" w="sm" type="none"/>
                <a:tailEnd len="med" w="med" type="stealth"/>
              </a:ln>
            </p:spPr>
          </p:cxnSp>
          <p:sp>
            <p:nvSpPr>
              <p:cNvPr id="678" name="Google Shape;678;p40"/>
              <p:cNvSpPr/>
              <p:nvPr/>
            </p:nvSpPr>
            <p:spPr>
              <a:xfrm>
                <a:off x="5515469" y="2517259"/>
                <a:ext cx="1146138" cy="1063265"/>
              </a:xfrm>
              <a:prstGeom prst="roundRect">
                <a:avLst>
                  <a:gd fmla="val 16667" name="adj"/>
                </a:avLst>
              </a:prstGeom>
              <a:gradFill>
                <a:gsLst>
                  <a:gs pos="0">
                    <a:srgbClr val="BABABA"/>
                  </a:gs>
                  <a:gs pos="35000">
                    <a:srgbClr val="CFCFCF"/>
                  </a:gs>
                  <a:gs pos="100000">
                    <a:srgbClr val="EDEDED"/>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指考：</a:t>
                </a:r>
                <a:endParaRPr b="1" i="0" sz="1800" u="none" cap="none" strike="noStrik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10科自由選考</a:t>
                </a:r>
                <a:endParaRPr/>
              </a:p>
            </p:txBody>
          </p:sp>
          <p:cxnSp>
            <p:nvCxnSpPr>
              <p:cNvPr id="679" name="Google Shape;679;p40"/>
              <p:cNvCxnSpPr/>
              <p:nvPr/>
            </p:nvCxnSpPr>
            <p:spPr>
              <a:xfrm flipH="1" rot="10800000">
                <a:off x="6676186" y="3054338"/>
                <a:ext cx="367099" cy="854"/>
              </a:xfrm>
              <a:prstGeom prst="straightConnector1">
                <a:avLst/>
              </a:prstGeom>
              <a:noFill/>
              <a:ln cap="flat" cmpd="sng" w="19050">
                <a:solidFill>
                  <a:schemeClr val="dk1"/>
                </a:solidFill>
                <a:prstDash val="solid"/>
                <a:round/>
                <a:headEnd len="sm" w="sm" type="none"/>
                <a:tailEnd len="med" w="med" type="stealth"/>
              </a:ln>
            </p:spPr>
          </p:cxnSp>
          <p:sp>
            <p:nvSpPr>
              <p:cNvPr id="680" name="Google Shape;680;p40"/>
              <p:cNvSpPr/>
              <p:nvPr/>
            </p:nvSpPr>
            <p:spPr>
              <a:xfrm>
                <a:off x="7043668" y="2697545"/>
                <a:ext cx="685763" cy="724650"/>
              </a:xfrm>
              <a:prstGeom prst="roundRect">
                <a:avLst>
                  <a:gd fmla="val 16667" name="adj"/>
                </a:avLst>
              </a:prstGeom>
              <a:solidFill>
                <a:srgbClr val="FF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考試</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入學</a:t>
                </a:r>
                <a:endParaRPr b="1" sz="1800">
                  <a:solidFill>
                    <a:schemeClr val="dk1"/>
                  </a:solidFill>
                  <a:latin typeface="Times New Roman"/>
                  <a:ea typeface="Times New Roman"/>
                  <a:cs typeface="Times New Roman"/>
                  <a:sym typeface="Times New Roman"/>
                </a:endParaRPr>
              </a:p>
            </p:txBody>
          </p:sp>
        </p:grpSp>
        <p:sp>
          <p:nvSpPr>
            <p:cNvPr id="681" name="Google Shape;681;p40"/>
            <p:cNvSpPr txBox="1"/>
            <p:nvPr/>
          </p:nvSpPr>
          <p:spPr>
            <a:xfrm>
              <a:off x="5113780" y="3738564"/>
              <a:ext cx="861207" cy="343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600">
                  <a:solidFill>
                    <a:schemeClr val="dk1"/>
                  </a:solidFill>
                  <a:latin typeface="Arial"/>
                  <a:ea typeface="Arial"/>
                  <a:cs typeface="Arial"/>
                  <a:sym typeface="Arial"/>
                </a:rPr>
                <a:t>檢定</a:t>
              </a:r>
              <a:endParaRPr/>
            </a:p>
          </p:txBody>
        </p:sp>
      </p:grpSp>
      <p:grpSp>
        <p:nvGrpSpPr>
          <p:cNvPr id="682" name="Google Shape;682;p40"/>
          <p:cNvGrpSpPr/>
          <p:nvPr/>
        </p:nvGrpSpPr>
        <p:grpSpPr>
          <a:xfrm>
            <a:off x="379382" y="4077017"/>
            <a:ext cx="8369081" cy="2447658"/>
            <a:chOff x="-261011" y="4365048"/>
            <a:chExt cx="8369081" cy="2447658"/>
          </a:xfrm>
        </p:grpSpPr>
        <p:cxnSp>
          <p:nvCxnSpPr>
            <p:cNvPr id="683" name="Google Shape;683;p40"/>
            <p:cNvCxnSpPr/>
            <p:nvPr/>
          </p:nvCxnSpPr>
          <p:spPr>
            <a:xfrm>
              <a:off x="761712" y="5841343"/>
              <a:ext cx="1542" cy="684000"/>
            </a:xfrm>
            <a:prstGeom prst="straightConnector1">
              <a:avLst/>
            </a:prstGeom>
            <a:noFill/>
            <a:ln cap="flat" cmpd="sng" w="19050">
              <a:solidFill>
                <a:schemeClr val="dk1"/>
              </a:solidFill>
              <a:prstDash val="solid"/>
              <a:round/>
              <a:headEnd len="sm" w="sm" type="none"/>
              <a:tailEnd len="sm" w="sm" type="none"/>
            </a:ln>
          </p:spPr>
        </p:cxnSp>
        <p:grpSp>
          <p:nvGrpSpPr>
            <p:cNvPr id="684" name="Google Shape;684;p40"/>
            <p:cNvGrpSpPr/>
            <p:nvPr/>
          </p:nvGrpSpPr>
          <p:grpSpPr>
            <a:xfrm>
              <a:off x="-261011" y="4365048"/>
              <a:ext cx="8369081" cy="2447658"/>
              <a:chOff x="-477304" y="1921349"/>
              <a:chExt cx="8369081" cy="2447658"/>
            </a:xfrm>
          </p:grpSpPr>
          <p:sp>
            <p:nvSpPr>
              <p:cNvPr id="685" name="Google Shape;685;p40"/>
              <p:cNvSpPr/>
              <p:nvPr/>
            </p:nvSpPr>
            <p:spPr>
              <a:xfrm>
                <a:off x="-477304" y="2646475"/>
                <a:ext cx="1673489" cy="715089"/>
              </a:xfrm>
              <a:prstGeom prst="roundRect">
                <a:avLst>
                  <a:gd fmla="val 16667" name="adj"/>
                </a:avLst>
              </a:prstGeom>
              <a:gradFill>
                <a:gsLst>
                  <a:gs pos="0">
                    <a:srgbClr val="FFBB82"/>
                  </a:gs>
                  <a:gs pos="35000">
                    <a:srgbClr val="FFCFA8"/>
                  </a:gs>
                  <a:gs pos="100000">
                    <a:srgbClr val="FFEBD9"/>
                  </a:gs>
                </a:gsLst>
                <a:lin ang="16200000" scaled="0"/>
              </a:gra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zh-TW" sz="1800">
                    <a:solidFill>
                      <a:srgbClr val="0F243E"/>
                    </a:solidFill>
                    <a:latin typeface="Times New Roman"/>
                    <a:ea typeface="Times New Roman"/>
                    <a:cs typeface="Times New Roman"/>
                    <a:sym typeface="Times New Roman"/>
                  </a:rPr>
                  <a:t> 學測（X）：</a:t>
                </a:r>
                <a:endParaRPr b="1" sz="1800">
                  <a:solidFill>
                    <a:srgbClr val="0F243E"/>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800">
                    <a:solidFill>
                      <a:srgbClr val="0F243E"/>
                    </a:solidFill>
                    <a:latin typeface="Times New Roman"/>
                    <a:ea typeface="Times New Roman"/>
                    <a:cs typeface="Times New Roman"/>
                    <a:sym typeface="Times New Roman"/>
                  </a:rPr>
                  <a:t>5科自由選考</a:t>
                </a:r>
                <a:endParaRPr/>
              </a:p>
            </p:txBody>
          </p:sp>
          <p:grpSp>
            <p:nvGrpSpPr>
              <p:cNvPr id="686" name="Google Shape;686;p40"/>
              <p:cNvGrpSpPr/>
              <p:nvPr/>
            </p:nvGrpSpPr>
            <p:grpSpPr>
              <a:xfrm>
                <a:off x="1626667" y="1921349"/>
                <a:ext cx="3234284" cy="959401"/>
                <a:chOff x="1667922" y="1921349"/>
                <a:chExt cx="2965844" cy="959401"/>
              </a:xfrm>
            </p:grpSpPr>
            <p:grpSp>
              <p:nvGrpSpPr>
                <p:cNvPr id="687" name="Google Shape;687;p40"/>
                <p:cNvGrpSpPr/>
                <p:nvPr/>
              </p:nvGrpSpPr>
              <p:grpSpPr>
                <a:xfrm>
                  <a:off x="2735258" y="2120467"/>
                  <a:ext cx="462200" cy="559901"/>
                  <a:chOff x="1727742" y="2700985"/>
                  <a:chExt cx="462200" cy="792088"/>
                </a:xfrm>
              </p:grpSpPr>
              <p:cxnSp>
                <p:nvCxnSpPr>
                  <p:cNvPr id="688" name="Google Shape;688;p40"/>
                  <p:cNvCxnSpPr/>
                  <p:nvPr/>
                </p:nvCxnSpPr>
                <p:spPr>
                  <a:xfrm>
                    <a:off x="1727742" y="3140287"/>
                    <a:ext cx="248885" cy="689"/>
                  </a:xfrm>
                  <a:prstGeom prst="straightConnector1">
                    <a:avLst/>
                  </a:prstGeom>
                  <a:noFill/>
                  <a:ln cap="flat" cmpd="sng" w="19050">
                    <a:solidFill>
                      <a:schemeClr val="dk1"/>
                    </a:solidFill>
                    <a:prstDash val="solid"/>
                    <a:round/>
                    <a:headEnd len="sm" w="sm" type="none"/>
                    <a:tailEnd len="sm" w="sm" type="none"/>
                  </a:ln>
                </p:spPr>
              </p:cxnSp>
              <p:cxnSp>
                <p:nvCxnSpPr>
                  <p:cNvPr id="689" name="Google Shape;689;p40"/>
                  <p:cNvCxnSpPr/>
                  <p:nvPr/>
                </p:nvCxnSpPr>
                <p:spPr>
                  <a:xfrm>
                    <a:off x="1976627" y="2700985"/>
                    <a:ext cx="0" cy="792088"/>
                  </a:xfrm>
                  <a:prstGeom prst="straightConnector1">
                    <a:avLst/>
                  </a:prstGeom>
                  <a:noFill/>
                  <a:ln cap="flat" cmpd="sng" w="19050">
                    <a:solidFill>
                      <a:schemeClr val="dk1"/>
                    </a:solidFill>
                    <a:prstDash val="solid"/>
                    <a:round/>
                    <a:headEnd len="sm" w="sm" type="none"/>
                    <a:tailEnd len="sm" w="sm" type="none"/>
                  </a:ln>
                </p:spPr>
              </p:cxnSp>
              <p:cxnSp>
                <p:nvCxnSpPr>
                  <p:cNvPr id="690" name="Google Shape;690;p40"/>
                  <p:cNvCxnSpPr/>
                  <p:nvPr/>
                </p:nvCxnSpPr>
                <p:spPr>
                  <a:xfrm>
                    <a:off x="1973918" y="2700985"/>
                    <a:ext cx="216024" cy="0"/>
                  </a:xfrm>
                  <a:prstGeom prst="straightConnector1">
                    <a:avLst/>
                  </a:prstGeom>
                  <a:noFill/>
                  <a:ln cap="flat" cmpd="sng" w="19050">
                    <a:solidFill>
                      <a:schemeClr val="dk1"/>
                    </a:solidFill>
                    <a:prstDash val="solid"/>
                    <a:round/>
                    <a:headEnd len="sm" w="sm" type="none"/>
                    <a:tailEnd len="sm" w="sm" type="none"/>
                  </a:ln>
                </p:spPr>
              </p:cxnSp>
              <p:cxnSp>
                <p:nvCxnSpPr>
                  <p:cNvPr id="691" name="Google Shape;691;p40"/>
                  <p:cNvCxnSpPr/>
                  <p:nvPr/>
                </p:nvCxnSpPr>
                <p:spPr>
                  <a:xfrm>
                    <a:off x="1973918" y="3487515"/>
                    <a:ext cx="216024" cy="0"/>
                  </a:xfrm>
                  <a:prstGeom prst="straightConnector1">
                    <a:avLst/>
                  </a:prstGeom>
                  <a:noFill/>
                  <a:ln cap="flat" cmpd="sng" w="19050">
                    <a:solidFill>
                      <a:schemeClr val="dk1"/>
                    </a:solidFill>
                    <a:prstDash val="solid"/>
                    <a:round/>
                    <a:headEnd len="sm" w="sm" type="none"/>
                    <a:tailEnd len="sm" w="sm" type="none"/>
                  </a:ln>
                </p:spPr>
              </p:cxnSp>
            </p:grpSp>
            <p:sp>
              <p:nvSpPr>
                <p:cNvPr id="692" name="Google Shape;692;p40"/>
                <p:cNvSpPr/>
                <p:nvPr/>
              </p:nvSpPr>
              <p:spPr>
                <a:xfrm>
                  <a:off x="1667922" y="2217276"/>
                  <a:ext cx="1077207" cy="408623"/>
                </a:xfrm>
                <a:prstGeom prst="roundRect">
                  <a:avLst>
                    <a:gd fmla="val 16667" name="adj"/>
                  </a:avLst>
                </a:prstGeom>
                <a:solidFill>
                  <a:srgbClr val="FFCD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申請入學</a:t>
                  </a:r>
                  <a:endParaRPr b="1" sz="1800">
                    <a:solidFill>
                      <a:schemeClr val="dk1"/>
                    </a:solidFill>
                    <a:latin typeface="Times New Roman"/>
                    <a:ea typeface="Times New Roman"/>
                    <a:cs typeface="Times New Roman"/>
                    <a:sym typeface="Times New Roman"/>
                  </a:endParaRPr>
                </a:p>
              </p:txBody>
            </p:sp>
            <p:sp>
              <p:nvSpPr>
                <p:cNvPr id="693" name="Google Shape;693;p40"/>
                <p:cNvSpPr/>
                <p:nvPr/>
              </p:nvSpPr>
              <p:spPr>
                <a:xfrm>
                  <a:off x="3197457" y="1921349"/>
                  <a:ext cx="1436309" cy="414087"/>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錄取</a:t>
                  </a:r>
                  <a:endParaRPr b="1" sz="1800">
                    <a:solidFill>
                      <a:schemeClr val="dk1"/>
                    </a:solidFill>
                    <a:latin typeface="Arial"/>
                    <a:ea typeface="Arial"/>
                    <a:cs typeface="Arial"/>
                    <a:sym typeface="Arial"/>
                  </a:endParaRPr>
                </a:p>
              </p:txBody>
            </p:sp>
            <p:sp>
              <p:nvSpPr>
                <p:cNvPr id="694" name="Google Shape;694;p40"/>
                <p:cNvSpPr/>
                <p:nvPr/>
              </p:nvSpPr>
              <p:spPr>
                <a:xfrm>
                  <a:off x="3202513" y="2472127"/>
                  <a:ext cx="1431253" cy="408623"/>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未錄取/放棄</a:t>
                  </a:r>
                  <a:endParaRPr b="1" sz="1800">
                    <a:solidFill>
                      <a:schemeClr val="dk1"/>
                    </a:solidFill>
                    <a:latin typeface="Arial"/>
                    <a:ea typeface="Arial"/>
                    <a:cs typeface="Arial"/>
                    <a:sym typeface="Arial"/>
                  </a:endParaRPr>
                </a:p>
              </p:txBody>
            </p:sp>
          </p:grpSp>
          <p:grpSp>
            <p:nvGrpSpPr>
              <p:cNvPr id="695" name="Google Shape;695;p40"/>
              <p:cNvGrpSpPr/>
              <p:nvPr/>
            </p:nvGrpSpPr>
            <p:grpSpPr>
              <a:xfrm>
                <a:off x="1162540" y="2425670"/>
                <a:ext cx="464909" cy="1059634"/>
                <a:chOff x="1314940" y="2687384"/>
                <a:chExt cx="464909" cy="792088"/>
              </a:xfrm>
            </p:grpSpPr>
            <p:cxnSp>
              <p:nvCxnSpPr>
                <p:cNvPr id="696" name="Google Shape;696;p40"/>
                <p:cNvCxnSpPr/>
                <p:nvPr/>
              </p:nvCxnSpPr>
              <p:spPr>
                <a:xfrm>
                  <a:off x="1314940" y="3135973"/>
                  <a:ext cx="248885" cy="689"/>
                </a:xfrm>
                <a:prstGeom prst="straightConnector1">
                  <a:avLst/>
                </a:prstGeom>
                <a:noFill/>
                <a:ln cap="flat" cmpd="sng" w="19050">
                  <a:solidFill>
                    <a:schemeClr val="dk1"/>
                  </a:solidFill>
                  <a:prstDash val="solid"/>
                  <a:round/>
                  <a:headEnd len="sm" w="sm" type="none"/>
                  <a:tailEnd len="sm" w="sm" type="none"/>
                </a:ln>
              </p:spPr>
            </p:cxnSp>
            <p:cxnSp>
              <p:nvCxnSpPr>
                <p:cNvPr id="697" name="Google Shape;697;p40"/>
                <p:cNvCxnSpPr/>
                <p:nvPr/>
              </p:nvCxnSpPr>
              <p:spPr>
                <a:xfrm>
                  <a:off x="1563825" y="2687384"/>
                  <a:ext cx="0" cy="792088"/>
                </a:xfrm>
                <a:prstGeom prst="straightConnector1">
                  <a:avLst/>
                </a:prstGeom>
                <a:noFill/>
                <a:ln cap="flat" cmpd="sng" w="19050">
                  <a:solidFill>
                    <a:schemeClr val="dk1"/>
                  </a:solidFill>
                  <a:prstDash val="solid"/>
                  <a:round/>
                  <a:headEnd len="sm" w="sm" type="none"/>
                  <a:tailEnd len="sm" w="sm" type="none"/>
                </a:ln>
              </p:spPr>
            </p:cxnSp>
            <p:cxnSp>
              <p:nvCxnSpPr>
                <p:cNvPr id="698" name="Google Shape;698;p40"/>
                <p:cNvCxnSpPr/>
                <p:nvPr/>
              </p:nvCxnSpPr>
              <p:spPr>
                <a:xfrm>
                  <a:off x="1563825" y="2687384"/>
                  <a:ext cx="216024" cy="0"/>
                </a:xfrm>
                <a:prstGeom prst="straightConnector1">
                  <a:avLst/>
                </a:prstGeom>
                <a:noFill/>
                <a:ln cap="flat" cmpd="sng" w="19050">
                  <a:solidFill>
                    <a:schemeClr val="dk1"/>
                  </a:solidFill>
                  <a:prstDash val="solid"/>
                  <a:round/>
                  <a:headEnd len="sm" w="sm" type="none"/>
                  <a:tailEnd len="sm" w="sm" type="none"/>
                </a:ln>
              </p:spPr>
            </p:cxnSp>
            <p:cxnSp>
              <p:nvCxnSpPr>
                <p:cNvPr id="699" name="Google Shape;699;p40"/>
                <p:cNvCxnSpPr/>
                <p:nvPr/>
              </p:nvCxnSpPr>
              <p:spPr>
                <a:xfrm>
                  <a:off x="1563825" y="3479472"/>
                  <a:ext cx="216024" cy="0"/>
                </a:xfrm>
                <a:prstGeom prst="straightConnector1">
                  <a:avLst/>
                </a:prstGeom>
                <a:noFill/>
                <a:ln cap="flat" cmpd="sng" w="19050">
                  <a:solidFill>
                    <a:schemeClr val="dk1"/>
                  </a:solidFill>
                  <a:prstDash val="solid"/>
                  <a:round/>
                  <a:headEnd len="sm" w="sm" type="none"/>
                  <a:tailEnd len="sm" w="sm" type="none"/>
                </a:ln>
              </p:spPr>
            </p:cxnSp>
          </p:grpSp>
          <p:sp>
            <p:nvSpPr>
              <p:cNvPr id="700" name="Google Shape;700;p40"/>
              <p:cNvSpPr/>
              <p:nvPr/>
            </p:nvSpPr>
            <p:spPr>
              <a:xfrm>
                <a:off x="1626666" y="3272663"/>
                <a:ext cx="3234285" cy="408623"/>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申請第一階段未上榜或未參加</a:t>
                </a:r>
                <a:endParaRPr b="1" sz="1800">
                  <a:solidFill>
                    <a:schemeClr val="dk1"/>
                  </a:solidFill>
                  <a:latin typeface="Arial"/>
                  <a:ea typeface="Arial"/>
                  <a:cs typeface="Arial"/>
                  <a:sym typeface="Arial"/>
                </a:endParaRPr>
              </a:p>
            </p:txBody>
          </p:sp>
          <p:grpSp>
            <p:nvGrpSpPr>
              <p:cNvPr id="701" name="Google Shape;701;p40"/>
              <p:cNvGrpSpPr/>
              <p:nvPr/>
            </p:nvGrpSpPr>
            <p:grpSpPr>
              <a:xfrm>
                <a:off x="5135739" y="2342154"/>
                <a:ext cx="2756039" cy="1379450"/>
                <a:chOff x="5135740" y="2342154"/>
                <a:chExt cx="2599738" cy="1379450"/>
              </a:xfrm>
            </p:grpSpPr>
            <p:cxnSp>
              <p:nvCxnSpPr>
                <p:cNvPr id="702" name="Google Shape;702;p40"/>
                <p:cNvCxnSpPr/>
                <p:nvPr/>
              </p:nvCxnSpPr>
              <p:spPr>
                <a:xfrm flipH="1" rot="10800000">
                  <a:off x="5135740" y="3051685"/>
                  <a:ext cx="367099" cy="854"/>
                </a:xfrm>
                <a:prstGeom prst="straightConnector1">
                  <a:avLst/>
                </a:prstGeom>
                <a:noFill/>
                <a:ln cap="flat" cmpd="sng" w="19050">
                  <a:solidFill>
                    <a:schemeClr val="dk1"/>
                  </a:solidFill>
                  <a:prstDash val="solid"/>
                  <a:round/>
                  <a:headEnd len="sm" w="sm" type="none"/>
                  <a:tailEnd len="med" w="med" type="stealth"/>
                </a:ln>
              </p:spPr>
            </p:cxnSp>
            <p:sp>
              <p:nvSpPr>
                <p:cNvPr id="703" name="Google Shape;703;p40"/>
                <p:cNvSpPr/>
                <p:nvPr/>
              </p:nvSpPr>
              <p:spPr>
                <a:xfrm>
                  <a:off x="5519677" y="2342154"/>
                  <a:ext cx="1162976" cy="1379450"/>
                </a:xfrm>
                <a:prstGeom prst="roundRect">
                  <a:avLst>
                    <a:gd fmla="val 16667" name="adj"/>
                  </a:avLst>
                </a:prstGeom>
                <a:gradFill>
                  <a:gsLst>
                    <a:gs pos="0">
                      <a:srgbClr val="9BE9FF"/>
                    </a:gs>
                    <a:gs pos="35000">
                      <a:srgbClr val="B8F1FF"/>
                    </a:gs>
                    <a:gs pos="100000">
                      <a:srgbClr val="E2FBFF"/>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分科測驗（Y）：</a:t>
                  </a:r>
                  <a:endParaRPr b="1" i="0" sz="1800" u="none" cap="none" strike="noStrik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7科自由選考</a:t>
                  </a:r>
                  <a:endParaRPr/>
                </a:p>
              </p:txBody>
            </p:sp>
            <p:cxnSp>
              <p:nvCxnSpPr>
                <p:cNvPr id="704" name="Google Shape;704;p40"/>
                <p:cNvCxnSpPr/>
                <p:nvPr/>
              </p:nvCxnSpPr>
              <p:spPr>
                <a:xfrm flipH="1" rot="10800000">
                  <a:off x="6682653" y="3051881"/>
                  <a:ext cx="367099" cy="854"/>
                </a:xfrm>
                <a:prstGeom prst="straightConnector1">
                  <a:avLst/>
                </a:prstGeom>
                <a:noFill/>
                <a:ln cap="flat" cmpd="sng" w="19050">
                  <a:solidFill>
                    <a:schemeClr val="dk1"/>
                  </a:solidFill>
                  <a:prstDash val="solid"/>
                  <a:round/>
                  <a:headEnd len="sm" w="sm" type="none"/>
                  <a:tailEnd len="med" w="med" type="stealth"/>
                </a:ln>
              </p:spPr>
            </p:cxnSp>
            <p:sp>
              <p:nvSpPr>
                <p:cNvPr id="705" name="Google Shape;705;p40"/>
                <p:cNvSpPr/>
                <p:nvPr/>
              </p:nvSpPr>
              <p:spPr>
                <a:xfrm>
                  <a:off x="7049715" y="2680368"/>
                  <a:ext cx="685763" cy="724650"/>
                </a:xfrm>
                <a:prstGeom prst="roundRect">
                  <a:avLst>
                    <a:gd fmla="val 16667" name="adj"/>
                  </a:avLst>
                </a:prstGeom>
                <a:solidFill>
                  <a:srgbClr val="FF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分發</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1800">
                      <a:solidFill>
                        <a:schemeClr val="dk1"/>
                      </a:solidFill>
                      <a:latin typeface="Times New Roman"/>
                      <a:ea typeface="Times New Roman"/>
                      <a:cs typeface="Times New Roman"/>
                      <a:sym typeface="Times New Roman"/>
                    </a:rPr>
                    <a:t>入學</a:t>
                  </a:r>
                  <a:endParaRPr b="1" sz="1800">
                    <a:solidFill>
                      <a:schemeClr val="dk1"/>
                    </a:solidFill>
                    <a:latin typeface="Times New Roman"/>
                    <a:ea typeface="Times New Roman"/>
                    <a:cs typeface="Times New Roman"/>
                    <a:sym typeface="Times New Roman"/>
                  </a:endParaRPr>
                </a:p>
              </p:txBody>
            </p:sp>
          </p:grpSp>
          <p:grpSp>
            <p:nvGrpSpPr>
              <p:cNvPr id="706" name="Google Shape;706;p40"/>
              <p:cNvGrpSpPr/>
              <p:nvPr/>
            </p:nvGrpSpPr>
            <p:grpSpPr>
              <a:xfrm>
                <a:off x="545419" y="3721601"/>
                <a:ext cx="5644945" cy="647406"/>
                <a:chOff x="832302" y="4202753"/>
                <a:chExt cx="6607859" cy="732820"/>
              </a:xfrm>
            </p:grpSpPr>
            <p:cxnSp>
              <p:nvCxnSpPr>
                <p:cNvPr id="707" name="Google Shape;707;p40"/>
                <p:cNvCxnSpPr/>
                <p:nvPr/>
              </p:nvCxnSpPr>
              <p:spPr>
                <a:xfrm>
                  <a:off x="832302" y="4600741"/>
                  <a:ext cx="6552906" cy="0"/>
                </a:xfrm>
                <a:prstGeom prst="straightConnector1">
                  <a:avLst/>
                </a:prstGeom>
                <a:noFill/>
                <a:ln cap="flat" cmpd="sng" w="19050">
                  <a:solidFill>
                    <a:schemeClr val="dk1"/>
                  </a:solidFill>
                  <a:prstDash val="solid"/>
                  <a:round/>
                  <a:headEnd len="sm" w="sm" type="none"/>
                  <a:tailEnd len="sm" w="sm" type="none"/>
                </a:ln>
              </p:spPr>
            </p:cxnSp>
            <p:cxnSp>
              <p:nvCxnSpPr>
                <p:cNvPr id="708" name="Google Shape;708;p40"/>
                <p:cNvCxnSpPr/>
                <p:nvPr/>
              </p:nvCxnSpPr>
              <p:spPr>
                <a:xfrm rot="10800000">
                  <a:off x="7393242" y="4202753"/>
                  <a:ext cx="0" cy="407496"/>
                </a:xfrm>
                <a:prstGeom prst="straightConnector1">
                  <a:avLst/>
                </a:prstGeom>
                <a:noFill/>
                <a:ln cap="flat" cmpd="sng" w="19050">
                  <a:solidFill>
                    <a:schemeClr val="dk1"/>
                  </a:solidFill>
                  <a:prstDash val="solid"/>
                  <a:round/>
                  <a:headEnd len="sm" w="sm" type="none"/>
                  <a:tailEnd len="med" w="med" type="stealth"/>
                </a:ln>
              </p:spPr>
            </p:cxnSp>
            <p:sp>
              <p:nvSpPr>
                <p:cNvPr id="709" name="Google Shape;709;p40"/>
                <p:cNvSpPr txBox="1"/>
                <p:nvPr/>
              </p:nvSpPr>
              <p:spPr>
                <a:xfrm>
                  <a:off x="6432051" y="4547228"/>
                  <a:ext cx="1008110" cy="388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600">
                      <a:solidFill>
                        <a:schemeClr val="dk1"/>
                      </a:solidFill>
                      <a:latin typeface="Arial"/>
                      <a:ea typeface="Arial"/>
                      <a:cs typeface="Arial"/>
                      <a:sym typeface="Arial"/>
                    </a:rPr>
                    <a:t>採計</a:t>
                  </a:r>
                  <a:endParaRPr/>
                </a:p>
              </p:txBody>
            </p:sp>
          </p:grpSp>
        </p:grpSp>
      </p:grpSp>
      <p:cxnSp>
        <p:nvCxnSpPr>
          <p:cNvPr id="710" name="Google Shape;710;p40"/>
          <p:cNvCxnSpPr/>
          <p:nvPr/>
        </p:nvCxnSpPr>
        <p:spPr>
          <a:xfrm>
            <a:off x="594648" y="3933056"/>
            <a:ext cx="8136904" cy="0"/>
          </a:xfrm>
          <a:prstGeom prst="straightConnector1">
            <a:avLst/>
          </a:prstGeom>
          <a:noFill/>
          <a:ln cap="flat" cmpd="sng" w="38100">
            <a:solidFill>
              <a:srgbClr val="4F6128"/>
            </a:solidFill>
            <a:prstDash val="dash"/>
            <a:round/>
            <a:headEnd len="sm" w="sm" type="none"/>
            <a:tailEnd len="sm" w="sm" type="none"/>
          </a:ln>
        </p:spPr>
      </p:cxnSp>
      <p:sp>
        <p:nvSpPr>
          <p:cNvPr id="711" name="Google Shape;711;p40"/>
          <p:cNvSpPr txBox="1"/>
          <p:nvPr/>
        </p:nvSpPr>
        <p:spPr>
          <a:xfrm>
            <a:off x="378624" y="1556792"/>
            <a:ext cx="1062776"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現況：</a:t>
            </a:r>
            <a:endParaRPr b="1" sz="2400" u="sng">
              <a:solidFill>
                <a:srgbClr val="C00000"/>
              </a:solidFill>
              <a:latin typeface="Arial"/>
              <a:ea typeface="Arial"/>
              <a:cs typeface="Arial"/>
              <a:sym typeface="Arial"/>
            </a:endParaRPr>
          </a:p>
        </p:txBody>
      </p:sp>
      <p:sp>
        <p:nvSpPr>
          <p:cNvPr id="712" name="Google Shape;712;p40"/>
          <p:cNvSpPr txBox="1"/>
          <p:nvPr/>
        </p:nvSpPr>
        <p:spPr>
          <a:xfrm>
            <a:off x="378623" y="4077073"/>
            <a:ext cx="1871793"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111學年度：</a:t>
            </a:r>
            <a:endParaRPr b="1" sz="2400" u="sng">
              <a:solidFill>
                <a:srgbClr val="C00000"/>
              </a:solidFill>
              <a:latin typeface="Arial"/>
              <a:ea typeface="Arial"/>
              <a:cs typeface="Arial"/>
              <a:sym typeface="Arial"/>
            </a:endParaRPr>
          </a:p>
        </p:txBody>
      </p:sp>
      <p:cxnSp>
        <p:nvCxnSpPr>
          <p:cNvPr id="713" name="Google Shape;713;p40"/>
          <p:cNvCxnSpPr>
            <a:stCxn id="669" idx="3"/>
            <a:endCxn id="675" idx="3"/>
          </p:cNvCxnSpPr>
          <p:nvPr/>
        </p:nvCxnSpPr>
        <p:spPr>
          <a:xfrm>
            <a:off x="5558138" y="2270693"/>
            <a:ext cx="600" cy="786600"/>
          </a:xfrm>
          <a:prstGeom prst="bentConnector3">
            <a:avLst>
              <a:gd fmla="val 38100000" name="adj1"/>
            </a:avLst>
          </a:prstGeom>
          <a:solidFill>
            <a:schemeClr val="accent1"/>
          </a:solidFill>
          <a:ln cap="flat" cmpd="sng" w="19050">
            <a:solidFill>
              <a:schemeClr val="dk1"/>
            </a:solidFill>
            <a:prstDash val="solid"/>
            <a:round/>
            <a:headEnd len="sm" w="sm" type="none"/>
            <a:tailEnd len="sm" w="sm" type="none"/>
          </a:ln>
        </p:spPr>
      </p:cxnSp>
      <p:cxnSp>
        <p:nvCxnSpPr>
          <p:cNvPr id="714" name="Google Shape;714;p40"/>
          <p:cNvCxnSpPr>
            <a:stCxn id="694" idx="3"/>
            <a:endCxn id="700" idx="3"/>
          </p:cNvCxnSpPr>
          <p:nvPr/>
        </p:nvCxnSpPr>
        <p:spPr>
          <a:xfrm>
            <a:off x="5717637" y="4832106"/>
            <a:ext cx="600" cy="800400"/>
          </a:xfrm>
          <a:prstGeom prst="bentConnector3">
            <a:avLst>
              <a:gd fmla="val 38100000" name="adj1"/>
            </a:avLst>
          </a:prstGeom>
          <a:solidFill>
            <a:schemeClr val="accent1"/>
          </a:solidFill>
          <a:ln cap="flat" cmpd="sng" w="19050">
            <a:solidFill>
              <a:schemeClr val="dk1"/>
            </a:solidFill>
            <a:prstDash val="solid"/>
            <a:round/>
            <a:headEnd len="sm" w="sm" type="none"/>
            <a:tailEnd len="sm" w="sm" type="none"/>
          </a:ln>
        </p:spPr>
      </p:cxnSp>
      <p:cxnSp>
        <p:nvCxnSpPr>
          <p:cNvPr id="715" name="Google Shape;715;p40"/>
          <p:cNvCxnSpPr/>
          <p:nvPr/>
        </p:nvCxnSpPr>
        <p:spPr>
          <a:xfrm>
            <a:off x="1178533" y="2924945"/>
            <a:ext cx="5542800" cy="291000"/>
          </a:xfrm>
          <a:prstGeom prst="bentConnector3">
            <a:avLst>
              <a:gd fmla="val 0" name="adj1"/>
            </a:avLst>
          </a:prstGeom>
          <a:solidFill>
            <a:schemeClr val="accent1"/>
          </a:solidFill>
          <a:ln cap="flat" cmpd="sng" w="19050">
            <a:solidFill>
              <a:schemeClr val="dk1"/>
            </a:solidFill>
            <a:prstDash val="solid"/>
            <a:round/>
            <a:headEnd len="sm" w="sm" type="none"/>
            <a:tailEnd len="med" w="med" type="stealth"/>
          </a:ln>
        </p:spPr>
      </p:cxnSp>
      <p:sp>
        <p:nvSpPr>
          <p:cNvPr id="716" name="Google Shape;71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41"/>
          <p:cNvSpPr txBox="1"/>
          <p:nvPr>
            <p:ph type="title"/>
          </p:nvPr>
        </p:nvSpPr>
        <p:spPr>
          <a:xfrm>
            <a:off x="387400" y="198439"/>
            <a:ext cx="8289056" cy="92630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考科、考生選考機制與成績使用限制</a:t>
            </a:r>
            <a:endParaRPr/>
          </a:p>
        </p:txBody>
      </p:sp>
      <p:grpSp>
        <p:nvGrpSpPr>
          <p:cNvPr id="724" name="Google Shape;724;p41"/>
          <p:cNvGrpSpPr/>
          <p:nvPr/>
        </p:nvGrpSpPr>
        <p:grpSpPr>
          <a:xfrm>
            <a:off x="539552" y="1772816"/>
            <a:ext cx="7992888" cy="1734838"/>
            <a:chOff x="611560" y="2008682"/>
            <a:chExt cx="7992888" cy="1734838"/>
          </a:xfrm>
        </p:grpSpPr>
        <p:sp>
          <p:nvSpPr>
            <p:cNvPr id="725" name="Google Shape;725;p41"/>
            <p:cNvSpPr/>
            <p:nvPr/>
          </p:nvSpPr>
          <p:spPr>
            <a:xfrm>
              <a:off x="611560" y="2709364"/>
              <a:ext cx="750133" cy="448593"/>
            </a:xfrm>
            <a:prstGeom prst="roundRect">
              <a:avLst>
                <a:gd fmla="val 16667" name="adj"/>
              </a:avLst>
            </a:prstGeom>
            <a:gradFill>
              <a:gsLst>
                <a:gs pos="0">
                  <a:srgbClr val="C8B2E9"/>
                </a:gs>
                <a:gs pos="35000">
                  <a:srgbClr val="D6CAED"/>
                </a:gs>
                <a:gs pos="100000">
                  <a:srgbClr val="EFE8FA"/>
                </a:gs>
              </a:gsLst>
              <a:lin ang="16200000" scaled="0"/>
            </a:gra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0F243E"/>
                  </a:solidFill>
                  <a:latin typeface="Arial"/>
                  <a:ea typeface="Arial"/>
                  <a:cs typeface="Arial"/>
                  <a:sym typeface="Arial"/>
                </a:rPr>
                <a:t>學測</a:t>
              </a:r>
              <a:endParaRPr/>
            </a:p>
          </p:txBody>
        </p:sp>
        <p:grpSp>
          <p:nvGrpSpPr>
            <p:cNvPr id="726" name="Google Shape;726;p41"/>
            <p:cNvGrpSpPr/>
            <p:nvPr/>
          </p:nvGrpSpPr>
          <p:grpSpPr>
            <a:xfrm>
              <a:off x="1361693" y="2493340"/>
              <a:ext cx="538125" cy="1007668"/>
              <a:chOff x="1658819" y="2492896"/>
              <a:chExt cx="464909" cy="792088"/>
            </a:xfrm>
          </p:grpSpPr>
          <p:cxnSp>
            <p:nvCxnSpPr>
              <p:cNvPr id="727" name="Google Shape;727;p41"/>
              <p:cNvCxnSpPr/>
              <p:nvPr/>
            </p:nvCxnSpPr>
            <p:spPr>
              <a:xfrm>
                <a:off x="1658819" y="2893586"/>
                <a:ext cx="248885" cy="689"/>
              </a:xfrm>
              <a:prstGeom prst="straightConnector1">
                <a:avLst/>
              </a:prstGeom>
              <a:noFill/>
              <a:ln cap="flat" cmpd="sng" w="19050">
                <a:solidFill>
                  <a:schemeClr val="dk1"/>
                </a:solidFill>
                <a:prstDash val="solid"/>
                <a:round/>
                <a:headEnd len="sm" w="sm" type="none"/>
                <a:tailEnd len="sm" w="sm" type="none"/>
              </a:ln>
            </p:spPr>
          </p:cxnSp>
          <p:cxnSp>
            <p:nvCxnSpPr>
              <p:cNvPr id="728" name="Google Shape;728;p41"/>
              <p:cNvCxnSpPr/>
              <p:nvPr/>
            </p:nvCxnSpPr>
            <p:spPr>
              <a:xfrm>
                <a:off x="1907704" y="2492896"/>
                <a:ext cx="0" cy="792088"/>
              </a:xfrm>
              <a:prstGeom prst="straightConnector1">
                <a:avLst/>
              </a:prstGeom>
              <a:noFill/>
              <a:ln cap="flat" cmpd="sng" w="19050">
                <a:solidFill>
                  <a:schemeClr val="dk1"/>
                </a:solidFill>
                <a:prstDash val="solid"/>
                <a:round/>
                <a:headEnd len="sm" w="sm" type="none"/>
                <a:tailEnd len="sm" w="sm" type="none"/>
              </a:ln>
            </p:spPr>
          </p:cxnSp>
          <p:cxnSp>
            <p:nvCxnSpPr>
              <p:cNvPr id="729" name="Google Shape;729;p41"/>
              <p:cNvCxnSpPr/>
              <p:nvPr/>
            </p:nvCxnSpPr>
            <p:spPr>
              <a:xfrm>
                <a:off x="1907704" y="2492896"/>
                <a:ext cx="216024" cy="0"/>
              </a:xfrm>
              <a:prstGeom prst="straightConnector1">
                <a:avLst/>
              </a:prstGeom>
              <a:noFill/>
              <a:ln cap="flat" cmpd="sng" w="19050">
                <a:solidFill>
                  <a:schemeClr val="dk1"/>
                </a:solidFill>
                <a:prstDash val="solid"/>
                <a:round/>
                <a:headEnd len="sm" w="sm" type="none"/>
                <a:tailEnd len="sm" w="sm" type="none"/>
              </a:ln>
            </p:spPr>
          </p:cxnSp>
          <p:cxnSp>
            <p:nvCxnSpPr>
              <p:cNvPr id="730" name="Google Shape;730;p41"/>
              <p:cNvCxnSpPr/>
              <p:nvPr/>
            </p:nvCxnSpPr>
            <p:spPr>
              <a:xfrm>
                <a:off x="1907704" y="3284984"/>
                <a:ext cx="216024" cy="0"/>
              </a:xfrm>
              <a:prstGeom prst="straightConnector1">
                <a:avLst/>
              </a:prstGeom>
              <a:noFill/>
              <a:ln cap="flat" cmpd="sng" w="19050">
                <a:solidFill>
                  <a:schemeClr val="dk1"/>
                </a:solidFill>
                <a:prstDash val="solid"/>
                <a:round/>
                <a:headEnd len="sm" w="sm" type="none"/>
                <a:tailEnd len="sm" w="sm" type="none"/>
              </a:ln>
            </p:spPr>
          </p:cxnSp>
        </p:grpSp>
        <p:grpSp>
          <p:nvGrpSpPr>
            <p:cNvPr id="731" name="Google Shape;731;p41"/>
            <p:cNvGrpSpPr/>
            <p:nvPr/>
          </p:nvGrpSpPr>
          <p:grpSpPr>
            <a:xfrm>
              <a:off x="1907703" y="2008682"/>
              <a:ext cx="6696745" cy="1003410"/>
              <a:chOff x="1907703" y="2008682"/>
              <a:chExt cx="6696745" cy="1003410"/>
            </a:xfrm>
          </p:grpSpPr>
          <p:grpSp>
            <p:nvGrpSpPr>
              <p:cNvPr id="732" name="Google Shape;732;p41"/>
              <p:cNvGrpSpPr/>
              <p:nvPr/>
            </p:nvGrpSpPr>
            <p:grpSpPr>
              <a:xfrm>
                <a:off x="1907703" y="2276872"/>
                <a:ext cx="6696745" cy="735220"/>
                <a:chOff x="2109691" y="2343403"/>
                <a:chExt cx="5785605" cy="735220"/>
              </a:xfrm>
            </p:grpSpPr>
            <p:sp>
              <p:nvSpPr>
                <p:cNvPr id="733" name="Google Shape;733;p41"/>
                <p:cNvSpPr/>
                <p:nvPr/>
              </p:nvSpPr>
              <p:spPr>
                <a:xfrm>
                  <a:off x="2109691" y="2343403"/>
                  <a:ext cx="1118855" cy="442674"/>
                </a:xfrm>
                <a:prstGeom prst="roundRect">
                  <a:avLst>
                    <a:gd fmla="val 16667" name="adj"/>
                  </a:avLst>
                </a:prstGeom>
                <a:solidFill>
                  <a:srgbClr val="FFCD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個人申請</a:t>
                  </a:r>
                  <a:endParaRPr/>
                </a:p>
              </p:txBody>
            </p:sp>
            <p:sp>
              <p:nvSpPr>
                <p:cNvPr id="734" name="Google Shape;734;p41"/>
                <p:cNvSpPr/>
                <p:nvPr/>
              </p:nvSpPr>
              <p:spPr>
                <a:xfrm>
                  <a:off x="3589719" y="2635949"/>
                  <a:ext cx="4305577" cy="442674"/>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108起：檢定或篩選（1~4）→採計（0~4）</a:t>
                  </a:r>
                  <a:endParaRPr b="1" sz="2000">
                    <a:solidFill>
                      <a:schemeClr val="dk1"/>
                    </a:solidFill>
                    <a:latin typeface="Times New Roman"/>
                    <a:ea typeface="Times New Roman"/>
                    <a:cs typeface="Times New Roman"/>
                    <a:sym typeface="Times New Roman"/>
                  </a:endParaRPr>
                </a:p>
              </p:txBody>
            </p:sp>
          </p:grpSp>
          <p:sp>
            <p:nvSpPr>
              <p:cNvPr id="735" name="Google Shape;735;p41"/>
              <p:cNvSpPr/>
              <p:nvPr/>
            </p:nvSpPr>
            <p:spPr>
              <a:xfrm>
                <a:off x="3623782" y="2008682"/>
                <a:ext cx="4980665" cy="442674"/>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107：檢定或篩選（1~5+總）→採計（0~5）</a:t>
                </a:r>
                <a:endParaRPr/>
              </a:p>
            </p:txBody>
          </p:sp>
          <p:grpSp>
            <p:nvGrpSpPr>
              <p:cNvPr id="736" name="Google Shape;736;p41"/>
              <p:cNvGrpSpPr/>
              <p:nvPr/>
            </p:nvGrpSpPr>
            <p:grpSpPr>
              <a:xfrm>
                <a:off x="3164733" y="2171203"/>
                <a:ext cx="438575" cy="653552"/>
                <a:chOff x="1772072" y="2645296"/>
                <a:chExt cx="464909" cy="792088"/>
              </a:xfrm>
            </p:grpSpPr>
            <p:cxnSp>
              <p:nvCxnSpPr>
                <p:cNvPr id="737" name="Google Shape;737;p41"/>
                <p:cNvCxnSpPr/>
                <p:nvPr/>
              </p:nvCxnSpPr>
              <p:spPr>
                <a:xfrm>
                  <a:off x="1772072" y="3045986"/>
                  <a:ext cx="248885" cy="689"/>
                </a:xfrm>
                <a:prstGeom prst="straightConnector1">
                  <a:avLst/>
                </a:prstGeom>
                <a:noFill/>
                <a:ln cap="flat" cmpd="sng" w="19050">
                  <a:solidFill>
                    <a:schemeClr val="dk1"/>
                  </a:solidFill>
                  <a:prstDash val="solid"/>
                  <a:round/>
                  <a:headEnd len="sm" w="sm" type="none"/>
                  <a:tailEnd len="sm" w="sm" type="none"/>
                </a:ln>
              </p:spPr>
            </p:cxnSp>
            <p:cxnSp>
              <p:nvCxnSpPr>
                <p:cNvPr id="738" name="Google Shape;738;p41"/>
                <p:cNvCxnSpPr/>
                <p:nvPr/>
              </p:nvCxnSpPr>
              <p:spPr>
                <a:xfrm>
                  <a:off x="2020957" y="2645296"/>
                  <a:ext cx="0" cy="792088"/>
                </a:xfrm>
                <a:prstGeom prst="straightConnector1">
                  <a:avLst/>
                </a:prstGeom>
                <a:noFill/>
                <a:ln cap="flat" cmpd="sng" w="19050">
                  <a:solidFill>
                    <a:schemeClr val="dk1"/>
                  </a:solidFill>
                  <a:prstDash val="solid"/>
                  <a:round/>
                  <a:headEnd len="sm" w="sm" type="none"/>
                  <a:tailEnd len="sm" w="sm" type="none"/>
                </a:ln>
              </p:spPr>
            </p:cxnSp>
            <p:cxnSp>
              <p:nvCxnSpPr>
                <p:cNvPr id="739" name="Google Shape;739;p41"/>
                <p:cNvCxnSpPr/>
                <p:nvPr/>
              </p:nvCxnSpPr>
              <p:spPr>
                <a:xfrm>
                  <a:off x="2020957" y="2645296"/>
                  <a:ext cx="216024" cy="0"/>
                </a:xfrm>
                <a:prstGeom prst="straightConnector1">
                  <a:avLst/>
                </a:prstGeom>
                <a:noFill/>
                <a:ln cap="flat" cmpd="sng" w="19050">
                  <a:solidFill>
                    <a:schemeClr val="dk1"/>
                  </a:solidFill>
                  <a:prstDash val="solid"/>
                  <a:round/>
                  <a:headEnd len="sm" w="sm" type="none"/>
                  <a:tailEnd len="sm" w="sm" type="none"/>
                </a:ln>
              </p:spPr>
            </p:cxnSp>
            <p:cxnSp>
              <p:nvCxnSpPr>
                <p:cNvPr id="740" name="Google Shape;740;p41"/>
                <p:cNvCxnSpPr/>
                <p:nvPr/>
              </p:nvCxnSpPr>
              <p:spPr>
                <a:xfrm>
                  <a:off x="2020957" y="3437384"/>
                  <a:ext cx="216024" cy="0"/>
                </a:xfrm>
                <a:prstGeom prst="straightConnector1">
                  <a:avLst/>
                </a:prstGeom>
                <a:noFill/>
                <a:ln cap="flat" cmpd="sng" w="19050">
                  <a:solidFill>
                    <a:schemeClr val="dk1"/>
                  </a:solidFill>
                  <a:prstDash val="solid"/>
                  <a:round/>
                  <a:headEnd len="sm" w="sm" type="none"/>
                  <a:tailEnd len="sm" w="sm" type="none"/>
                </a:ln>
              </p:spPr>
            </p:cxnSp>
          </p:grpSp>
        </p:grpSp>
        <p:grpSp>
          <p:nvGrpSpPr>
            <p:cNvPr id="741" name="Google Shape;741;p41"/>
            <p:cNvGrpSpPr/>
            <p:nvPr/>
          </p:nvGrpSpPr>
          <p:grpSpPr>
            <a:xfrm>
              <a:off x="1907704" y="3284984"/>
              <a:ext cx="6696741" cy="458536"/>
              <a:chOff x="2101281" y="3115600"/>
              <a:chExt cx="5785601" cy="458536"/>
            </a:xfrm>
          </p:grpSpPr>
          <p:grpSp>
            <p:nvGrpSpPr>
              <p:cNvPr id="742" name="Google Shape;742;p41"/>
              <p:cNvGrpSpPr/>
              <p:nvPr/>
            </p:nvGrpSpPr>
            <p:grpSpPr>
              <a:xfrm>
                <a:off x="2101281" y="3115600"/>
                <a:ext cx="5785601" cy="458536"/>
                <a:chOff x="2101281" y="3115600"/>
                <a:chExt cx="5785601" cy="458536"/>
              </a:xfrm>
            </p:grpSpPr>
            <p:sp>
              <p:nvSpPr>
                <p:cNvPr id="743" name="Google Shape;743;p41"/>
                <p:cNvSpPr/>
                <p:nvPr/>
              </p:nvSpPr>
              <p:spPr>
                <a:xfrm>
                  <a:off x="2101281" y="3131462"/>
                  <a:ext cx="1118854" cy="442674"/>
                </a:xfrm>
                <a:prstGeom prst="roundRect">
                  <a:avLst>
                    <a:gd fmla="val 16667" name="adj"/>
                  </a:avLst>
                </a:prstGeom>
                <a:solidFill>
                  <a:srgbClr val="FF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考試入學</a:t>
                  </a:r>
                  <a:endParaRPr/>
                </a:p>
              </p:txBody>
            </p:sp>
            <p:sp>
              <p:nvSpPr>
                <p:cNvPr id="744" name="Google Shape;744;p41"/>
                <p:cNvSpPr/>
                <p:nvPr/>
              </p:nvSpPr>
              <p:spPr>
                <a:xfrm>
                  <a:off x="3574786" y="3115600"/>
                  <a:ext cx="4312096" cy="448593"/>
                </a:xfrm>
                <a:prstGeom prst="roundRect">
                  <a:avLst>
                    <a:gd fmla="val 16667" name="adj"/>
                  </a:avLst>
                </a:prstGeom>
                <a:noFill/>
                <a:ln cap="flat" cmpd="sng" w="19050">
                  <a:solidFill>
                    <a:srgbClr val="B800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檢定（0~2）</a:t>
                  </a:r>
                  <a:endParaRPr b="1" sz="2000">
                    <a:solidFill>
                      <a:schemeClr val="dk1"/>
                    </a:solidFill>
                    <a:latin typeface="Times New Roman"/>
                    <a:ea typeface="Times New Roman"/>
                    <a:cs typeface="Times New Roman"/>
                    <a:sym typeface="Times New Roman"/>
                  </a:endParaRPr>
                </a:p>
              </p:txBody>
            </p:sp>
          </p:grpSp>
          <p:cxnSp>
            <p:nvCxnSpPr>
              <p:cNvPr id="745" name="Google Shape;745;p41"/>
              <p:cNvCxnSpPr/>
              <p:nvPr/>
            </p:nvCxnSpPr>
            <p:spPr>
              <a:xfrm flipH="1" rot="10800000">
                <a:off x="3221074" y="3350655"/>
                <a:ext cx="342121" cy="811"/>
              </a:xfrm>
              <a:prstGeom prst="straightConnector1">
                <a:avLst/>
              </a:prstGeom>
              <a:noFill/>
              <a:ln cap="flat" cmpd="sng" w="19050">
                <a:solidFill>
                  <a:schemeClr val="dk1"/>
                </a:solidFill>
                <a:prstDash val="solid"/>
                <a:round/>
                <a:headEnd len="sm" w="sm" type="none"/>
                <a:tailEnd len="sm" w="sm" type="none"/>
              </a:ln>
            </p:spPr>
          </p:cxnSp>
        </p:grpSp>
      </p:grpSp>
      <p:grpSp>
        <p:nvGrpSpPr>
          <p:cNvPr id="746" name="Google Shape;746;p41"/>
          <p:cNvGrpSpPr/>
          <p:nvPr/>
        </p:nvGrpSpPr>
        <p:grpSpPr>
          <a:xfrm>
            <a:off x="530176" y="4699374"/>
            <a:ext cx="8080743" cy="1522369"/>
            <a:chOff x="507484" y="4437892"/>
            <a:chExt cx="8080743" cy="1522369"/>
          </a:xfrm>
        </p:grpSpPr>
        <p:grpSp>
          <p:nvGrpSpPr>
            <p:cNvPr id="747" name="Google Shape;747;p41"/>
            <p:cNvGrpSpPr/>
            <p:nvPr/>
          </p:nvGrpSpPr>
          <p:grpSpPr>
            <a:xfrm>
              <a:off x="507484" y="4437892"/>
              <a:ext cx="8080743" cy="1522369"/>
              <a:chOff x="884562" y="2343403"/>
              <a:chExt cx="6981302" cy="1522369"/>
            </a:xfrm>
          </p:grpSpPr>
          <p:sp>
            <p:nvSpPr>
              <p:cNvPr id="748" name="Google Shape;748;p41"/>
              <p:cNvSpPr/>
              <p:nvPr/>
            </p:nvSpPr>
            <p:spPr>
              <a:xfrm>
                <a:off x="884562" y="2623514"/>
                <a:ext cx="721418" cy="793665"/>
              </a:xfrm>
              <a:prstGeom prst="roundRect">
                <a:avLst>
                  <a:gd fmla="val 16667" name="adj"/>
                </a:avLst>
              </a:prstGeom>
              <a:gradFill>
                <a:gsLst>
                  <a:gs pos="0">
                    <a:srgbClr val="FFBB82"/>
                  </a:gs>
                  <a:gs pos="35000">
                    <a:srgbClr val="FFCFA8"/>
                  </a:gs>
                  <a:gs pos="100000">
                    <a:srgbClr val="FFEBD9"/>
                  </a:gs>
                </a:gsLst>
                <a:lin ang="16200000" scaled="0"/>
              </a:gra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000">
                    <a:solidFill>
                      <a:srgbClr val="0F243E"/>
                    </a:solidFill>
                    <a:latin typeface="Times New Roman"/>
                    <a:ea typeface="Times New Roman"/>
                    <a:cs typeface="Times New Roman"/>
                    <a:sym typeface="Times New Roman"/>
                  </a:rPr>
                  <a:t>學測</a:t>
                </a:r>
                <a:br>
                  <a:rPr b="1" lang="zh-TW" sz="2000">
                    <a:solidFill>
                      <a:srgbClr val="0F243E"/>
                    </a:solidFill>
                    <a:latin typeface="Times New Roman"/>
                    <a:ea typeface="Times New Roman"/>
                    <a:cs typeface="Times New Roman"/>
                    <a:sym typeface="Times New Roman"/>
                  </a:rPr>
                </a:br>
                <a:r>
                  <a:rPr b="1" lang="zh-TW" sz="2000">
                    <a:solidFill>
                      <a:srgbClr val="0F243E"/>
                    </a:solidFill>
                    <a:latin typeface="Times New Roman"/>
                    <a:ea typeface="Times New Roman"/>
                    <a:cs typeface="Times New Roman"/>
                    <a:sym typeface="Times New Roman"/>
                  </a:rPr>
                  <a:t>（X）</a:t>
                </a:r>
                <a:endParaRPr b="1" sz="2000">
                  <a:solidFill>
                    <a:srgbClr val="0F243E"/>
                  </a:solidFill>
                  <a:latin typeface="Times New Roman"/>
                  <a:ea typeface="Times New Roman"/>
                  <a:cs typeface="Times New Roman"/>
                  <a:sym typeface="Times New Roman"/>
                </a:endParaRPr>
              </a:p>
            </p:txBody>
          </p:sp>
          <p:grpSp>
            <p:nvGrpSpPr>
              <p:cNvPr id="749" name="Google Shape;749;p41"/>
              <p:cNvGrpSpPr/>
              <p:nvPr/>
            </p:nvGrpSpPr>
            <p:grpSpPr>
              <a:xfrm>
                <a:off x="1608538" y="2492896"/>
                <a:ext cx="476043" cy="1139561"/>
                <a:chOff x="1647685" y="2492896"/>
                <a:chExt cx="476043" cy="1139561"/>
              </a:xfrm>
            </p:grpSpPr>
            <p:cxnSp>
              <p:nvCxnSpPr>
                <p:cNvPr id="750" name="Google Shape;750;p41"/>
                <p:cNvCxnSpPr/>
                <p:nvPr/>
              </p:nvCxnSpPr>
              <p:spPr>
                <a:xfrm>
                  <a:off x="1647685" y="3062332"/>
                  <a:ext cx="248885" cy="689"/>
                </a:xfrm>
                <a:prstGeom prst="straightConnector1">
                  <a:avLst/>
                </a:prstGeom>
                <a:noFill/>
                <a:ln cap="flat" cmpd="sng" w="19050">
                  <a:solidFill>
                    <a:schemeClr val="dk1"/>
                  </a:solidFill>
                  <a:prstDash val="solid"/>
                  <a:round/>
                  <a:headEnd len="sm" w="sm" type="none"/>
                  <a:tailEnd len="sm" w="sm" type="none"/>
                </a:ln>
              </p:spPr>
            </p:cxnSp>
            <p:cxnSp>
              <p:nvCxnSpPr>
                <p:cNvPr id="751" name="Google Shape;751;p41"/>
                <p:cNvCxnSpPr/>
                <p:nvPr/>
              </p:nvCxnSpPr>
              <p:spPr>
                <a:xfrm>
                  <a:off x="1907704" y="2492896"/>
                  <a:ext cx="0" cy="1134000"/>
                </a:xfrm>
                <a:prstGeom prst="straightConnector1">
                  <a:avLst/>
                </a:prstGeom>
                <a:noFill/>
                <a:ln cap="flat" cmpd="sng" w="19050">
                  <a:solidFill>
                    <a:schemeClr val="dk1"/>
                  </a:solidFill>
                  <a:prstDash val="solid"/>
                  <a:round/>
                  <a:headEnd len="sm" w="sm" type="none"/>
                  <a:tailEnd len="sm" w="sm" type="none"/>
                </a:ln>
              </p:spPr>
            </p:cxnSp>
            <p:cxnSp>
              <p:nvCxnSpPr>
                <p:cNvPr id="752" name="Google Shape;752;p41"/>
                <p:cNvCxnSpPr/>
                <p:nvPr/>
              </p:nvCxnSpPr>
              <p:spPr>
                <a:xfrm>
                  <a:off x="1907704" y="2492896"/>
                  <a:ext cx="216024" cy="0"/>
                </a:xfrm>
                <a:prstGeom prst="straightConnector1">
                  <a:avLst/>
                </a:prstGeom>
                <a:noFill/>
                <a:ln cap="flat" cmpd="sng" w="19050">
                  <a:solidFill>
                    <a:schemeClr val="dk1"/>
                  </a:solidFill>
                  <a:prstDash val="solid"/>
                  <a:round/>
                  <a:headEnd len="sm" w="sm" type="none"/>
                  <a:tailEnd len="sm" w="sm" type="none"/>
                </a:ln>
              </p:spPr>
            </p:cxnSp>
            <p:cxnSp>
              <p:nvCxnSpPr>
                <p:cNvPr id="753" name="Google Shape;753;p41"/>
                <p:cNvCxnSpPr/>
                <p:nvPr/>
              </p:nvCxnSpPr>
              <p:spPr>
                <a:xfrm>
                  <a:off x="1907704" y="3632457"/>
                  <a:ext cx="216024" cy="0"/>
                </a:xfrm>
                <a:prstGeom prst="straightConnector1">
                  <a:avLst/>
                </a:prstGeom>
                <a:noFill/>
                <a:ln cap="flat" cmpd="sng" w="19050">
                  <a:solidFill>
                    <a:schemeClr val="dk1"/>
                  </a:solidFill>
                  <a:prstDash val="solid"/>
                  <a:round/>
                  <a:headEnd len="sm" w="sm" type="none"/>
                  <a:tailEnd len="sm" w="sm" type="none"/>
                </a:ln>
              </p:spPr>
            </p:cxnSp>
          </p:grpSp>
          <p:grpSp>
            <p:nvGrpSpPr>
              <p:cNvPr id="754" name="Google Shape;754;p41"/>
              <p:cNvGrpSpPr/>
              <p:nvPr/>
            </p:nvGrpSpPr>
            <p:grpSpPr>
              <a:xfrm>
                <a:off x="2109692" y="2343403"/>
                <a:ext cx="5756172" cy="450979"/>
                <a:chOff x="2109692" y="2343403"/>
                <a:chExt cx="5756172" cy="450979"/>
              </a:xfrm>
            </p:grpSpPr>
            <p:sp>
              <p:nvSpPr>
                <p:cNvPr id="755" name="Google Shape;755;p41"/>
                <p:cNvSpPr/>
                <p:nvPr/>
              </p:nvSpPr>
              <p:spPr>
                <a:xfrm>
                  <a:off x="2109692" y="2343403"/>
                  <a:ext cx="1169735" cy="442674"/>
                </a:xfrm>
                <a:prstGeom prst="roundRect">
                  <a:avLst>
                    <a:gd fmla="val 16667" name="adj"/>
                  </a:avLst>
                </a:prstGeom>
                <a:solidFill>
                  <a:srgbClr val="FFCD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申請入學</a:t>
                  </a:r>
                  <a:endParaRPr/>
                </a:p>
              </p:txBody>
            </p:sp>
            <p:sp>
              <p:nvSpPr>
                <p:cNvPr id="756" name="Google Shape;756;p41"/>
                <p:cNvSpPr/>
                <p:nvPr/>
              </p:nvSpPr>
              <p:spPr>
                <a:xfrm>
                  <a:off x="3495451" y="2351708"/>
                  <a:ext cx="4370413" cy="442674"/>
                </a:xfrm>
                <a:prstGeom prst="roundRect">
                  <a:avLst>
                    <a:gd fmla="val 16667" name="adj"/>
                  </a:avLst>
                </a:prstGeom>
                <a:noFill/>
                <a:ln cap="flat" cmpd="sng" w="19050">
                  <a:solidFill>
                    <a:srgbClr val="FF2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檢定或篩選（1~4）→ 採計（0~4）</a:t>
                  </a:r>
                  <a:endParaRPr b="1" sz="2000">
                    <a:solidFill>
                      <a:schemeClr val="dk1"/>
                    </a:solidFill>
                    <a:latin typeface="Times New Roman"/>
                    <a:ea typeface="Times New Roman"/>
                    <a:cs typeface="Times New Roman"/>
                    <a:sym typeface="Times New Roman"/>
                  </a:endParaRPr>
                </a:p>
              </p:txBody>
            </p:sp>
          </p:grpSp>
          <p:grpSp>
            <p:nvGrpSpPr>
              <p:cNvPr id="757" name="Google Shape;757;p41"/>
              <p:cNvGrpSpPr/>
              <p:nvPr/>
            </p:nvGrpSpPr>
            <p:grpSpPr>
              <a:xfrm>
                <a:off x="2102912" y="3408789"/>
                <a:ext cx="5762952" cy="456983"/>
                <a:chOff x="2102912" y="3408789"/>
                <a:chExt cx="5762952" cy="456983"/>
              </a:xfrm>
            </p:grpSpPr>
            <p:sp>
              <p:nvSpPr>
                <p:cNvPr id="758" name="Google Shape;758;p41"/>
                <p:cNvSpPr/>
                <p:nvPr/>
              </p:nvSpPr>
              <p:spPr>
                <a:xfrm>
                  <a:off x="2102912" y="3408789"/>
                  <a:ext cx="1176514" cy="442674"/>
                </a:xfrm>
                <a:prstGeom prst="roundRect">
                  <a:avLst>
                    <a:gd fmla="val 16667" name="adj"/>
                  </a:avLst>
                </a:prstGeom>
                <a:solidFill>
                  <a:srgbClr val="FF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分發入學</a:t>
                  </a:r>
                  <a:endParaRPr/>
                </a:p>
              </p:txBody>
            </p:sp>
            <p:cxnSp>
              <p:nvCxnSpPr>
                <p:cNvPr id="759" name="Google Shape;759;p41"/>
                <p:cNvCxnSpPr/>
                <p:nvPr/>
              </p:nvCxnSpPr>
              <p:spPr>
                <a:xfrm flipH="1" rot="10800000">
                  <a:off x="3272508" y="3652795"/>
                  <a:ext cx="248816" cy="68"/>
                </a:xfrm>
                <a:prstGeom prst="straightConnector1">
                  <a:avLst/>
                </a:prstGeom>
                <a:noFill/>
                <a:ln cap="flat" cmpd="sng" w="19050">
                  <a:solidFill>
                    <a:schemeClr val="dk1"/>
                  </a:solidFill>
                  <a:prstDash val="solid"/>
                  <a:round/>
                  <a:headEnd len="sm" w="sm" type="none"/>
                  <a:tailEnd len="sm" w="sm" type="none"/>
                </a:ln>
              </p:spPr>
            </p:cxnSp>
            <p:sp>
              <p:nvSpPr>
                <p:cNvPr id="760" name="Google Shape;760;p41"/>
                <p:cNvSpPr/>
                <p:nvPr/>
              </p:nvSpPr>
              <p:spPr>
                <a:xfrm>
                  <a:off x="3510865" y="3417179"/>
                  <a:ext cx="4354999" cy="448593"/>
                </a:xfrm>
                <a:prstGeom prst="roundRect">
                  <a:avLst>
                    <a:gd fmla="val 16667" name="adj"/>
                  </a:avLst>
                </a:prstGeom>
                <a:noFill/>
                <a:ln cap="flat" cmpd="sng" w="19050">
                  <a:solidFill>
                    <a:srgbClr val="B800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採計（0~4）</a:t>
                  </a:r>
                  <a:endParaRPr b="1" sz="2000">
                    <a:solidFill>
                      <a:schemeClr val="dk1"/>
                    </a:solidFill>
                    <a:latin typeface="Times New Roman"/>
                    <a:ea typeface="Times New Roman"/>
                    <a:cs typeface="Times New Roman"/>
                    <a:sym typeface="Times New Roman"/>
                  </a:endParaRPr>
                </a:p>
              </p:txBody>
            </p:sp>
          </p:grpSp>
        </p:grpSp>
        <p:cxnSp>
          <p:nvCxnSpPr>
            <p:cNvPr id="761" name="Google Shape;761;p41"/>
            <p:cNvCxnSpPr/>
            <p:nvPr/>
          </p:nvCxnSpPr>
          <p:spPr>
            <a:xfrm flipH="1" rot="10800000">
              <a:off x="3259637" y="4655060"/>
              <a:ext cx="252000" cy="68"/>
            </a:xfrm>
            <a:prstGeom prst="straightConnector1">
              <a:avLst/>
            </a:prstGeom>
            <a:noFill/>
            <a:ln cap="flat" cmpd="sng" w="19050">
              <a:solidFill>
                <a:schemeClr val="dk1"/>
              </a:solidFill>
              <a:prstDash val="solid"/>
              <a:round/>
              <a:headEnd len="sm" w="sm" type="none"/>
              <a:tailEnd len="sm" w="sm" type="none"/>
            </a:ln>
          </p:spPr>
        </p:cxnSp>
      </p:grpSp>
      <p:cxnSp>
        <p:nvCxnSpPr>
          <p:cNvPr id="762" name="Google Shape;762;p41"/>
          <p:cNvCxnSpPr/>
          <p:nvPr/>
        </p:nvCxnSpPr>
        <p:spPr>
          <a:xfrm>
            <a:off x="603423" y="3939702"/>
            <a:ext cx="8136904" cy="0"/>
          </a:xfrm>
          <a:prstGeom prst="straightConnector1">
            <a:avLst/>
          </a:prstGeom>
          <a:noFill/>
          <a:ln cap="flat" cmpd="sng" w="38100">
            <a:solidFill>
              <a:srgbClr val="4F6128"/>
            </a:solidFill>
            <a:prstDash val="dash"/>
            <a:round/>
            <a:headEnd len="sm" w="sm" type="none"/>
            <a:tailEnd len="sm" w="sm" type="none"/>
          </a:ln>
        </p:spPr>
      </p:cxnSp>
      <p:sp>
        <p:nvSpPr>
          <p:cNvPr id="763" name="Google Shape;763;p41"/>
          <p:cNvSpPr txBox="1"/>
          <p:nvPr/>
        </p:nvSpPr>
        <p:spPr>
          <a:xfrm>
            <a:off x="273437" y="1563438"/>
            <a:ext cx="1016248"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現況：</a:t>
            </a:r>
            <a:endParaRPr b="1" sz="2400" u="sng">
              <a:solidFill>
                <a:srgbClr val="C00000"/>
              </a:solidFill>
              <a:latin typeface="Arial"/>
              <a:ea typeface="Arial"/>
              <a:cs typeface="Arial"/>
              <a:sym typeface="Arial"/>
            </a:endParaRPr>
          </a:p>
        </p:txBody>
      </p:sp>
      <p:sp>
        <p:nvSpPr>
          <p:cNvPr id="764" name="Google Shape;764;p41"/>
          <p:cNvSpPr txBox="1"/>
          <p:nvPr/>
        </p:nvSpPr>
        <p:spPr>
          <a:xfrm>
            <a:off x="241773" y="4083719"/>
            <a:ext cx="2095823"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111學年度：</a:t>
            </a:r>
            <a:endParaRPr b="1" sz="2400" u="sng">
              <a:solidFill>
                <a:srgbClr val="C00000"/>
              </a:solidFill>
              <a:latin typeface="Arial"/>
              <a:ea typeface="Arial"/>
              <a:cs typeface="Arial"/>
              <a:sym typeface="Arial"/>
            </a:endParaRPr>
          </a:p>
        </p:txBody>
      </p:sp>
      <p:sp>
        <p:nvSpPr>
          <p:cNvPr id="765" name="Google Shape;765;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42"/>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學習歷程資料的累積與呈現</a:t>
            </a:r>
            <a:endParaRPr/>
          </a:p>
        </p:txBody>
      </p:sp>
      <p:grpSp>
        <p:nvGrpSpPr>
          <p:cNvPr id="771" name="Google Shape;771;p42"/>
          <p:cNvGrpSpPr/>
          <p:nvPr/>
        </p:nvGrpSpPr>
        <p:grpSpPr>
          <a:xfrm>
            <a:off x="1160331" y="4035420"/>
            <a:ext cx="7532507" cy="2196190"/>
            <a:chOff x="1375690" y="1900165"/>
            <a:chExt cx="7532507" cy="2196190"/>
          </a:xfrm>
        </p:grpSpPr>
        <p:grpSp>
          <p:nvGrpSpPr>
            <p:cNvPr id="772" name="Google Shape;772;p42"/>
            <p:cNvGrpSpPr/>
            <p:nvPr/>
          </p:nvGrpSpPr>
          <p:grpSpPr>
            <a:xfrm>
              <a:off x="1375690" y="1900165"/>
              <a:ext cx="7532507" cy="880835"/>
              <a:chOff x="1375690" y="2044181"/>
              <a:chExt cx="7532507" cy="880835"/>
            </a:xfrm>
          </p:grpSpPr>
          <p:sp>
            <p:nvSpPr>
              <p:cNvPr id="773" name="Google Shape;773;p42"/>
              <p:cNvSpPr/>
              <p:nvPr/>
            </p:nvSpPr>
            <p:spPr>
              <a:xfrm>
                <a:off x="1375690" y="2044181"/>
                <a:ext cx="1463561" cy="880835"/>
              </a:xfrm>
              <a:prstGeom prst="roundRect">
                <a:avLst>
                  <a:gd fmla="val 16667" name="adj"/>
                </a:avLst>
              </a:prstGeom>
              <a:solidFill>
                <a:srgbClr val="D2EC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部定</a:t>
                </a:r>
                <a:br>
                  <a:rPr b="1" i="0" lang="zh-TW" sz="1800" u="none" cap="none" strike="noStrike">
                    <a:solidFill>
                      <a:schemeClr val="dk1"/>
                    </a:solidFill>
                    <a:latin typeface="Times New Roman"/>
                    <a:ea typeface="Times New Roman"/>
                    <a:cs typeface="Times New Roman"/>
                    <a:sym typeface="Times New Roman"/>
                  </a:rPr>
                </a:br>
                <a:r>
                  <a:rPr b="1" i="0" lang="zh-TW" sz="1800" u="none" cap="none" strike="noStrike">
                    <a:solidFill>
                      <a:schemeClr val="dk1"/>
                    </a:solidFill>
                    <a:latin typeface="Times New Roman"/>
                    <a:ea typeface="Times New Roman"/>
                    <a:cs typeface="Times New Roman"/>
                    <a:sym typeface="Times New Roman"/>
                  </a:rPr>
                  <a:t>資料庫提供</a:t>
                </a:r>
                <a:endParaRPr b="1" i="0" sz="1800" u="none" cap="none" strike="noStrike">
                  <a:solidFill>
                    <a:schemeClr val="dk1"/>
                  </a:solidFill>
                  <a:latin typeface="Times New Roman"/>
                  <a:ea typeface="Times New Roman"/>
                  <a:cs typeface="Times New Roman"/>
                  <a:sym typeface="Times New Roman"/>
                </a:endParaRPr>
              </a:p>
            </p:txBody>
          </p:sp>
          <p:cxnSp>
            <p:nvCxnSpPr>
              <p:cNvPr id="774" name="Google Shape;774;p42"/>
              <p:cNvCxnSpPr/>
              <p:nvPr/>
            </p:nvCxnSpPr>
            <p:spPr>
              <a:xfrm>
                <a:off x="2849006" y="2446594"/>
                <a:ext cx="288081" cy="877"/>
              </a:xfrm>
              <a:prstGeom prst="straightConnector1">
                <a:avLst/>
              </a:prstGeom>
              <a:noFill/>
              <a:ln cap="flat" cmpd="sng" w="19050">
                <a:solidFill>
                  <a:schemeClr val="dk1"/>
                </a:solidFill>
                <a:prstDash val="solid"/>
                <a:round/>
                <a:headEnd len="sm" w="sm" type="none"/>
                <a:tailEnd len="sm" w="sm" type="none"/>
              </a:ln>
            </p:spPr>
          </p:cxnSp>
          <p:sp>
            <p:nvSpPr>
              <p:cNvPr id="775" name="Google Shape;775;p42"/>
              <p:cNvSpPr/>
              <p:nvPr/>
            </p:nvSpPr>
            <p:spPr>
              <a:xfrm>
                <a:off x="3137037" y="2230570"/>
                <a:ext cx="5771160" cy="448593"/>
              </a:xfrm>
              <a:prstGeom prst="roundRect">
                <a:avLst>
                  <a:gd fmla="val 16667" name="adj"/>
                </a:avLst>
              </a:prstGeom>
              <a:noFill/>
              <a:ln cap="flat" cmpd="sng" w="19050">
                <a:solidFill>
                  <a:srgbClr val="2F491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基本資料、修課記錄（每學期）</a:t>
                </a:r>
                <a:endParaRPr b="1" sz="2000">
                  <a:solidFill>
                    <a:schemeClr val="dk1"/>
                  </a:solidFill>
                  <a:latin typeface="Times New Roman"/>
                  <a:ea typeface="Times New Roman"/>
                  <a:cs typeface="Times New Roman"/>
                  <a:sym typeface="Times New Roman"/>
                </a:endParaRPr>
              </a:p>
            </p:txBody>
          </p:sp>
        </p:grpSp>
        <p:grpSp>
          <p:nvGrpSpPr>
            <p:cNvPr id="776" name="Google Shape;776;p42"/>
            <p:cNvGrpSpPr/>
            <p:nvPr/>
          </p:nvGrpSpPr>
          <p:grpSpPr>
            <a:xfrm>
              <a:off x="1375690" y="2708920"/>
              <a:ext cx="7532507" cy="1387435"/>
              <a:chOff x="1375690" y="2132856"/>
              <a:chExt cx="7532507" cy="1387435"/>
            </a:xfrm>
          </p:grpSpPr>
          <p:sp>
            <p:nvSpPr>
              <p:cNvPr id="777" name="Google Shape;777;p42"/>
              <p:cNvSpPr/>
              <p:nvPr/>
            </p:nvSpPr>
            <p:spPr>
              <a:xfrm>
                <a:off x="1375690" y="2708919"/>
                <a:ext cx="1468117" cy="643107"/>
              </a:xfrm>
              <a:prstGeom prst="roundRect">
                <a:avLst>
                  <a:gd fmla="val 16667" name="adj"/>
                </a:avLst>
              </a:prstGeom>
              <a:solidFill>
                <a:srgbClr val="C1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Arial"/>
                    <a:ea typeface="Arial"/>
                    <a:cs typeface="Arial"/>
                    <a:sym typeface="Arial"/>
                  </a:rPr>
                  <a:t>學生</a:t>
                </a:r>
                <a:br>
                  <a:rPr b="1" i="0" lang="zh-TW" sz="1800" u="none" cap="none" strike="noStrike">
                    <a:solidFill>
                      <a:schemeClr val="dk1"/>
                    </a:solidFill>
                    <a:latin typeface="Arial"/>
                    <a:ea typeface="Arial"/>
                    <a:cs typeface="Arial"/>
                    <a:sym typeface="Arial"/>
                  </a:rPr>
                </a:br>
                <a:r>
                  <a:rPr b="1" i="0" lang="zh-TW" sz="1800" u="none" cap="none" strike="noStrike">
                    <a:solidFill>
                      <a:schemeClr val="dk1"/>
                    </a:solidFill>
                    <a:latin typeface="Arial"/>
                    <a:ea typeface="Arial"/>
                    <a:cs typeface="Arial"/>
                    <a:sym typeface="Arial"/>
                  </a:rPr>
                  <a:t>自主上傳</a:t>
                </a:r>
                <a:endParaRPr b="1" i="0" sz="1800" u="none" cap="none" strike="noStrike">
                  <a:solidFill>
                    <a:schemeClr val="dk1"/>
                  </a:solidFill>
                  <a:latin typeface="Arial"/>
                  <a:ea typeface="Arial"/>
                  <a:cs typeface="Arial"/>
                  <a:sym typeface="Arial"/>
                </a:endParaRPr>
              </a:p>
            </p:txBody>
          </p:sp>
          <p:cxnSp>
            <p:nvCxnSpPr>
              <p:cNvPr id="778" name="Google Shape;778;p42"/>
              <p:cNvCxnSpPr/>
              <p:nvPr/>
            </p:nvCxnSpPr>
            <p:spPr>
              <a:xfrm>
                <a:off x="2843808" y="2924944"/>
                <a:ext cx="288081" cy="877"/>
              </a:xfrm>
              <a:prstGeom prst="straightConnector1">
                <a:avLst/>
              </a:prstGeom>
              <a:noFill/>
              <a:ln cap="flat" cmpd="sng" w="19050">
                <a:solidFill>
                  <a:schemeClr val="dk1"/>
                </a:solidFill>
                <a:prstDash val="solid"/>
                <a:round/>
                <a:headEnd len="sm" w="sm" type="none"/>
                <a:tailEnd len="sm" w="sm" type="none"/>
              </a:ln>
            </p:spPr>
          </p:cxnSp>
          <p:sp>
            <p:nvSpPr>
              <p:cNvPr id="779" name="Google Shape;779;p42"/>
              <p:cNvSpPr/>
              <p:nvPr/>
            </p:nvSpPr>
            <p:spPr>
              <a:xfrm>
                <a:off x="3131839" y="2132856"/>
                <a:ext cx="5776358" cy="1387435"/>
              </a:xfrm>
              <a:prstGeom prst="roundRect">
                <a:avLst>
                  <a:gd fmla="val 9368" name="adj"/>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課程學習成果（每學期）</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多元表現（每學期） → 申請入學時提代表性資料</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自傳（可含學習計畫）→ 申請入學時提供</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大學要求之其他資料 → 申請入學時提供</a:t>
                </a:r>
                <a:endParaRPr b="1" sz="2000">
                  <a:solidFill>
                    <a:schemeClr val="dk1"/>
                  </a:solidFill>
                  <a:latin typeface="Times New Roman"/>
                  <a:ea typeface="Times New Roman"/>
                  <a:cs typeface="Times New Roman"/>
                  <a:sym typeface="Times New Roman"/>
                </a:endParaRPr>
              </a:p>
            </p:txBody>
          </p:sp>
        </p:grpSp>
      </p:grpSp>
      <p:cxnSp>
        <p:nvCxnSpPr>
          <p:cNvPr id="780" name="Google Shape;780;p42"/>
          <p:cNvCxnSpPr/>
          <p:nvPr/>
        </p:nvCxnSpPr>
        <p:spPr>
          <a:xfrm>
            <a:off x="555934" y="3388548"/>
            <a:ext cx="8136904" cy="0"/>
          </a:xfrm>
          <a:prstGeom prst="straightConnector1">
            <a:avLst/>
          </a:prstGeom>
          <a:noFill/>
          <a:ln cap="flat" cmpd="sng" w="38100">
            <a:solidFill>
              <a:srgbClr val="4F6128"/>
            </a:solidFill>
            <a:prstDash val="dash"/>
            <a:round/>
            <a:headEnd len="sm" w="sm" type="none"/>
            <a:tailEnd len="sm" w="sm" type="none"/>
          </a:ln>
        </p:spPr>
      </p:cxnSp>
      <p:sp>
        <p:nvSpPr>
          <p:cNvPr id="781" name="Google Shape;781;p42"/>
          <p:cNvSpPr txBox="1"/>
          <p:nvPr/>
        </p:nvSpPr>
        <p:spPr>
          <a:xfrm>
            <a:off x="179512" y="1124744"/>
            <a:ext cx="1036445"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現況：</a:t>
            </a:r>
            <a:endParaRPr b="1" sz="2400" u="sng">
              <a:solidFill>
                <a:srgbClr val="C00000"/>
              </a:solidFill>
              <a:latin typeface="Arial"/>
              <a:ea typeface="Arial"/>
              <a:cs typeface="Arial"/>
              <a:sym typeface="Arial"/>
            </a:endParaRPr>
          </a:p>
        </p:txBody>
      </p:sp>
      <p:sp>
        <p:nvSpPr>
          <p:cNvPr id="782" name="Google Shape;782;p42"/>
          <p:cNvSpPr txBox="1"/>
          <p:nvPr/>
        </p:nvSpPr>
        <p:spPr>
          <a:xfrm>
            <a:off x="179512" y="3569566"/>
            <a:ext cx="1750685"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111學年度：</a:t>
            </a:r>
            <a:endParaRPr b="1" sz="2400" u="sng">
              <a:solidFill>
                <a:srgbClr val="C00000"/>
              </a:solidFill>
              <a:latin typeface="Arial"/>
              <a:ea typeface="Arial"/>
              <a:cs typeface="Arial"/>
              <a:sym typeface="Arial"/>
            </a:endParaRPr>
          </a:p>
        </p:txBody>
      </p:sp>
      <p:grpSp>
        <p:nvGrpSpPr>
          <p:cNvPr id="783" name="Google Shape;783;p42"/>
          <p:cNvGrpSpPr/>
          <p:nvPr/>
        </p:nvGrpSpPr>
        <p:grpSpPr>
          <a:xfrm>
            <a:off x="1215957" y="1341439"/>
            <a:ext cx="7532507" cy="1831086"/>
            <a:chOff x="1115617" y="1735243"/>
            <a:chExt cx="7532507" cy="1831086"/>
          </a:xfrm>
        </p:grpSpPr>
        <p:grpSp>
          <p:nvGrpSpPr>
            <p:cNvPr id="784" name="Google Shape;784;p42"/>
            <p:cNvGrpSpPr/>
            <p:nvPr/>
          </p:nvGrpSpPr>
          <p:grpSpPr>
            <a:xfrm>
              <a:off x="1115617" y="2420888"/>
              <a:ext cx="7532507" cy="1145441"/>
              <a:chOff x="1410007" y="2276872"/>
              <a:chExt cx="7532507" cy="1145441"/>
            </a:xfrm>
          </p:grpSpPr>
          <p:sp>
            <p:nvSpPr>
              <p:cNvPr id="785" name="Google Shape;785;p42"/>
              <p:cNvSpPr/>
              <p:nvPr/>
            </p:nvSpPr>
            <p:spPr>
              <a:xfrm>
                <a:off x="1410007" y="2537849"/>
                <a:ext cx="1430799" cy="648072"/>
              </a:xfrm>
              <a:prstGeom prst="roundRect">
                <a:avLst>
                  <a:gd fmla="val 16667" name="adj"/>
                </a:avLst>
              </a:prstGeom>
              <a:solidFill>
                <a:srgbClr val="C1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Arial"/>
                    <a:ea typeface="Arial"/>
                    <a:cs typeface="Arial"/>
                    <a:sym typeface="Arial"/>
                  </a:rPr>
                  <a:t>學生</a:t>
                </a:r>
                <a:br>
                  <a:rPr b="1" i="0" lang="zh-TW" sz="1800" u="none" cap="none" strike="noStrike">
                    <a:solidFill>
                      <a:schemeClr val="dk1"/>
                    </a:solidFill>
                    <a:latin typeface="Arial"/>
                    <a:ea typeface="Arial"/>
                    <a:cs typeface="Arial"/>
                    <a:sym typeface="Arial"/>
                  </a:rPr>
                </a:br>
                <a:r>
                  <a:rPr b="1" i="0" lang="zh-TW" sz="1800" u="none" cap="none" strike="noStrike">
                    <a:solidFill>
                      <a:schemeClr val="dk1"/>
                    </a:solidFill>
                    <a:latin typeface="Arial"/>
                    <a:ea typeface="Arial"/>
                    <a:cs typeface="Arial"/>
                    <a:sym typeface="Arial"/>
                  </a:rPr>
                  <a:t>自主上傳</a:t>
                </a:r>
                <a:endParaRPr b="1" i="0" sz="1800" u="none" cap="none" strike="noStrike">
                  <a:solidFill>
                    <a:schemeClr val="dk1"/>
                  </a:solidFill>
                  <a:latin typeface="Arial"/>
                  <a:ea typeface="Arial"/>
                  <a:cs typeface="Arial"/>
                  <a:sym typeface="Arial"/>
                </a:endParaRPr>
              </a:p>
            </p:txBody>
          </p:sp>
          <p:cxnSp>
            <p:nvCxnSpPr>
              <p:cNvPr id="786" name="Google Shape;786;p42"/>
              <p:cNvCxnSpPr/>
              <p:nvPr/>
            </p:nvCxnSpPr>
            <p:spPr>
              <a:xfrm>
                <a:off x="2843808" y="2872219"/>
                <a:ext cx="288081" cy="877"/>
              </a:xfrm>
              <a:prstGeom prst="straightConnector1">
                <a:avLst/>
              </a:prstGeom>
              <a:noFill/>
              <a:ln cap="flat" cmpd="sng" w="19050">
                <a:solidFill>
                  <a:schemeClr val="dk1"/>
                </a:solidFill>
                <a:prstDash val="solid"/>
                <a:round/>
                <a:headEnd len="sm" w="sm" type="none"/>
                <a:tailEnd len="sm" w="sm" type="none"/>
              </a:ln>
            </p:spPr>
          </p:cxnSp>
          <p:sp>
            <p:nvSpPr>
              <p:cNvPr id="787" name="Google Shape;787;p42"/>
              <p:cNvSpPr/>
              <p:nvPr/>
            </p:nvSpPr>
            <p:spPr>
              <a:xfrm>
                <a:off x="3131840" y="2276872"/>
                <a:ext cx="5810674" cy="1145441"/>
              </a:xfrm>
              <a:prstGeom prst="roundRect">
                <a:avLst>
                  <a:gd fmla="val 9368" name="adj"/>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高三下申請入學時，依各大學校系要求上傳相關資料：PDF格式</a:t>
                </a:r>
                <a:endParaRPr b="1" sz="20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rPr b="1" lang="zh-TW" sz="2000">
                    <a:solidFill>
                      <a:schemeClr val="dk1"/>
                    </a:solidFill>
                    <a:latin typeface="Times New Roman"/>
                    <a:ea typeface="Times New Roman"/>
                    <a:cs typeface="Times New Roman"/>
                    <a:sym typeface="Times New Roman"/>
                  </a:rPr>
                  <a:t>105開始部分大學校系試辦填寫考生學習資料表</a:t>
                </a:r>
                <a:endParaRPr b="1" sz="2000">
                  <a:solidFill>
                    <a:schemeClr val="dk1"/>
                  </a:solidFill>
                  <a:latin typeface="Times New Roman"/>
                  <a:ea typeface="Times New Roman"/>
                  <a:cs typeface="Times New Roman"/>
                  <a:sym typeface="Times New Roman"/>
                </a:endParaRPr>
              </a:p>
            </p:txBody>
          </p:sp>
        </p:grpSp>
        <p:grpSp>
          <p:nvGrpSpPr>
            <p:cNvPr id="788" name="Google Shape;788;p42"/>
            <p:cNvGrpSpPr/>
            <p:nvPr/>
          </p:nvGrpSpPr>
          <p:grpSpPr>
            <a:xfrm>
              <a:off x="1115617" y="1735243"/>
              <a:ext cx="7532507" cy="613637"/>
              <a:chOff x="1115617" y="1700808"/>
              <a:chExt cx="7532507" cy="613637"/>
            </a:xfrm>
          </p:grpSpPr>
          <p:sp>
            <p:nvSpPr>
              <p:cNvPr id="789" name="Google Shape;789;p42"/>
              <p:cNvSpPr/>
              <p:nvPr/>
            </p:nvSpPr>
            <p:spPr>
              <a:xfrm>
                <a:off x="1115617" y="1700808"/>
                <a:ext cx="1430799" cy="613637"/>
              </a:xfrm>
              <a:prstGeom prst="roundRect">
                <a:avLst>
                  <a:gd fmla="val 16667" name="adj"/>
                </a:avLst>
              </a:prstGeom>
              <a:solidFill>
                <a:srgbClr val="D2EC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高中職</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上傳</a:t>
                </a:r>
                <a:endParaRPr b="1" i="0" sz="1800" u="none" cap="none" strike="noStrike">
                  <a:solidFill>
                    <a:schemeClr val="dk1"/>
                  </a:solidFill>
                  <a:latin typeface="Times New Roman"/>
                  <a:ea typeface="Times New Roman"/>
                  <a:cs typeface="Times New Roman"/>
                  <a:sym typeface="Times New Roman"/>
                </a:endParaRPr>
              </a:p>
            </p:txBody>
          </p:sp>
          <p:cxnSp>
            <p:nvCxnSpPr>
              <p:cNvPr id="790" name="Google Shape;790;p42"/>
              <p:cNvCxnSpPr/>
              <p:nvPr/>
            </p:nvCxnSpPr>
            <p:spPr>
              <a:xfrm>
                <a:off x="2549418" y="1988768"/>
                <a:ext cx="288081" cy="877"/>
              </a:xfrm>
              <a:prstGeom prst="straightConnector1">
                <a:avLst/>
              </a:prstGeom>
              <a:noFill/>
              <a:ln cap="flat" cmpd="sng" w="19050">
                <a:solidFill>
                  <a:schemeClr val="dk1"/>
                </a:solidFill>
                <a:prstDash val="solid"/>
                <a:round/>
                <a:headEnd len="sm" w="sm" type="none"/>
                <a:tailEnd len="sm" w="sm" type="none"/>
              </a:ln>
            </p:spPr>
          </p:cxnSp>
          <p:sp>
            <p:nvSpPr>
              <p:cNvPr id="791" name="Google Shape;791;p42"/>
              <p:cNvSpPr/>
              <p:nvPr/>
            </p:nvSpPr>
            <p:spPr>
              <a:xfrm>
                <a:off x="2837450" y="1772744"/>
                <a:ext cx="5810674" cy="442674"/>
              </a:xfrm>
              <a:prstGeom prst="roundRect">
                <a:avLst>
                  <a:gd fmla="val 16667" name="adj"/>
                </a:avLst>
              </a:prstGeom>
              <a:noFill/>
              <a:ln cap="flat" cmpd="sng" w="19050">
                <a:solidFill>
                  <a:srgbClr val="2F491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Times New Roman"/>
                    <a:ea typeface="Times New Roman"/>
                    <a:cs typeface="Times New Roman"/>
                    <a:sym typeface="Times New Roman"/>
                  </a:rPr>
                  <a:t>在校成績證明（PDF檔）</a:t>
                </a:r>
                <a:endParaRPr b="1" sz="2000">
                  <a:solidFill>
                    <a:schemeClr val="dk1"/>
                  </a:solidFill>
                  <a:latin typeface="Times New Roman"/>
                  <a:ea typeface="Times New Roman"/>
                  <a:cs typeface="Times New Roman"/>
                  <a:sym typeface="Times New Roman"/>
                </a:endParaRPr>
              </a:p>
            </p:txBody>
          </p:sp>
        </p:grpSp>
      </p:grpSp>
      <p:sp>
        <p:nvSpPr>
          <p:cNvPr id="792" name="Google Shape;792;p42"/>
          <p:cNvSpPr txBox="1"/>
          <p:nvPr/>
        </p:nvSpPr>
        <p:spPr>
          <a:xfrm>
            <a:off x="976756" y="6309512"/>
            <a:ext cx="7776864" cy="369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建置高級中等教育階段學生學習歷程檔案作業要點</a:t>
            </a:r>
            <a:r>
              <a:rPr b="1" lang="zh-TW" sz="1800">
                <a:solidFill>
                  <a:srgbClr val="7030A0"/>
                </a:solidFill>
                <a:latin typeface="Times New Roman"/>
                <a:ea typeface="Times New Roman"/>
                <a:cs typeface="Times New Roman"/>
                <a:sym typeface="Times New Roman"/>
              </a:rPr>
              <a:t>（106年7月26日國教署令）</a:t>
            </a:r>
            <a:endParaRPr b="1" sz="1800">
              <a:solidFill>
                <a:srgbClr val="7030A0"/>
              </a:solidFill>
              <a:latin typeface="Times New Roman"/>
              <a:ea typeface="Times New Roman"/>
              <a:cs typeface="Times New Roman"/>
              <a:sym typeface="Times New Roman"/>
            </a:endParaRPr>
          </a:p>
        </p:txBody>
      </p:sp>
      <p:sp>
        <p:nvSpPr>
          <p:cNvPr id="793" name="Google Shape;79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43"/>
          <p:cNvSpPr txBox="1"/>
          <p:nvPr>
            <p:ph type="title"/>
          </p:nvPr>
        </p:nvSpPr>
        <p:spPr>
          <a:xfrm>
            <a:off x="395536" y="116632"/>
            <a:ext cx="7989192"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試卷命題方向與試卷設計</a:t>
            </a:r>
            <a:endParaRPr/>
          </a:p>
        </p:txBody>
      </p:sp>
      <p:sp>
        <p:nvSpPr>
          <p:cNvPr id="799" name="Google Shape;799;p43"/>
          <p:cNvSpPr txBox="1"/>
          <p:nvPr/>
        </p:nvSpPr>
        <p:spPr>
          <a:xfrm>
            <a:off x="263758" y="1340768"/>
            <a:ext cx="1008111"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現況：</a:t>
            </a:r>
            <a:endParaRPr b="1" sz="2400" u="sng">
              <a:solidFill>
                <a:srgbClr val="C00000"/>
              </a:solidFill>
              <a:latin typeface="Arial"/>
              <a:ea typeface="Arial"/>
              <a:cs typeface="Arial"/>
              <a:sym typeface="Arial"/>
            </a:endParaRPr>
          </a:p>
        </p:txBody>
      </p:sp>
      <p:grpSp>
        <p:nvGrpSpPr>
          <p:cNvPr id="800" name="Google Shape;800;p43"/>
          <p:cNvGrpSpPr/>
          <p:nvPr/>
        </p:nvGrpSpPr>
        <p:grpSpPr>
          <a:xfrm>
            <a:off x="251521" y="1870127"/>
            <a:ext cx="8608301" cy="1704223"/>
            <a:chOff x="251521" y="2160056"/>
            <a:chExt cx="8608301" cy="1704223"/>
          </a:xfrm>
        </p:grpSpPr>
        <p:grpSp>
          <p:nvGrpSpPr>
            <p:cNvPr id="801" name="Google Shape;801;p43"/>
            <p:cNvGrpSpPr/>
            <p:nvPr/>
          </p:nvGrpSpPr>
          <p:grpSpPr>
            <a:xfrm>
              <a:off x="251521" y="2346529"/>
              <a:ext cx="952823" cy="1403151"/>
              <a:chOff x="993492" y="2728834"/>
              <a:chExt cx="952823" cy="1403151"/>
            </a:xfrm>
          </p:grpSpPr>
          <p:sp>
            <p:nvSpPr>
              <p:cNvPr id="802" name="Google Shape;802;p43"/>
              <p:cNvSpPr/>
              <p:nvPr/>
            </p:nvSpPr>
            <p:spPr>
              <a:xfrm>
                <a:off x="993492" y="3520922"/>
                <a:ext cx="948935" cy="611063"/>
              </a:xfrm>
              <a:prstGeom prst="roundRect">
                <a:avLst>
                  <a:gd fmla="val 16667" name="adj"/>
                </a:avLst>
              </a:prstGeom>
              <a:gradFill>
                <a:gsLst>
                  <a:gs pos="0">
                    <a:srgbClr val="BABABA"/>
                  </a:gs>
                  <a:gs pos="35000">
                    <a:srgbClr val="CFCFCF"/>
                  </a:gs>
                  <a:gs pos="100000">
                    <a:srgbClr val="EDEDED"/>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2400" u="none" cap="none" strike="noStrike">
                    <a:solidFill>
                      <a:srgbClr val="000000"/>
                    </a:solidFill>
                    <a:latin typeface="Times New Roman"/>
                    <a:ea typeface="Times New Roman"/>
                    <a:cs typeface="Times New Roman"/>
                    <a:sym typeface="Times New Roman"/>
                  </a:rPr>
                  <a:t>指考</a:t>
                </a:r>
                <a:endParaRPr b="1" i="0" sz="2400" u="none" cap="none" strike="noStrike">
                  <a:solidFill>
                    <a:srgbClr val="000000"/>
                  </a:solidFill>
                  <a:latin typeface="Times New Roman"/>
                  <a:ea typeface="Times New Roman"/>
                  <a:cs typeface="Times New Roman"/>
                  <a:sym typeface="Times New Roman"/>
                </a:endParaRPr>
              </a:p>
            </p:txBody>
          </p:sp>
          <p:sp>
            <p:nvSpPr>
              <p:cNvPr id="803" name="Google Shape;803;p43"/>
              <p:cNvSpPr/>
              <p:nvPr/>
            </p:nvSpPr>
            <p:spPr>
              <a:xfrm>
                <a:off x="993493" y="2728834"/>
                <a:ext cx="952822" cy="641165"/>
              </a:xfrm>
              <a:prstGeom prst="roundRect">
                <a:avLst>
                  <a:gd fmla="val 16667" name="adj"/>
                </a:avLst>
              </a:prstGeom>
              <a:gradFill>
                <a:gsLst>
                  <a:gs pos="0">
                    <a:srgbClr val="C8B2E9"/>
                  </a:gs>
                  <a:gs pos="35000">
                    <a:srgbClr val="D6CAED"/>
                  </a:gs>
                  <a:gs pos="100000">
                    <a:srgbClr val="EFE8FA"/>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rgbClr val="000000"/>
                    </a:solidFill>
                    <a:latin typeface="Times New Roman"/>
                    <a:ea typeface="Times New Roman"/>
                    <a:cs typeface="Times New Roman"/>
                    <a:sym typeface="Times New Roman"/>
                  </a:rPr>
                  <a:t>學測</a:t>
                </a:r>
                <a:endParaRPr b="1" sz="2400">
                  <a:solidFill>
                    <a:srgbClr val="000000"/>
                  </a:solidFill>
                  <a:latin typeface="Times New Roman"/>
                  <a:ea typeface="Times New Roman"/>
                  <a:cs typeface="Times New Roman"/>
                  <a:sym typeface="Times New Roman"/>
                </a:endParaRPr>
              </a:p>
            </p:txBody>
          </p:sp>
        </p:grpSp>
        <p:grpSp>
          <p:nvGrpSpPr>
            <p:cNvPr id="804" name="Google Shape;804;p43"/>
            <p:cNvGrpSpPr/>
            <p:nvPr/>
          </p:nvGrpSpPr>
          <p:grpSpPr>
            <a:xfrm>
              <a:off x="1185418" y="2667111"/>
              <a:ext cx="366507" cy="854743"/>
              <a:chOff x="1782101" y="2976112"/>
              <a:chExt cx="683760" cy="854743"/>
            </a:xfrm>
          </p:grpSpPr>
          <p:cxnSp>
            <p:nvCxnSpPr>
              <p:cNvPr id="805" name="Google Shape;805;p43"/>
              <p:cNvCxnSpPr/>
              <p:nvPr/>
            </p:nvCxnSpPr>
            <p:spPr>
              <a:xfrm>
                <a:off x="2212565" y="3374358"/>
                <a:ext cx="253296" cy="877"/>
              </a:xfrm>
              <a:prstGeom prst="straightConnector1">
                <a:avLst/>
              </a:prstGeom>
              <a:noFill/>
              <a:ln cap="flat" cmpd="sng" w="19050">
                <a:solidFill>
                  <a:schemeClr val="dk1"/>
                </a:solidFill>
                <a:prstDash val="solid"/>
                <a:round/>
                <a:headEnd len="sm" w="sm" type="none"/>
                <a:tailEnd len="sm" w="sm" type="none"/>
              </a:ln>
            </p:spPr>
          </p:cxnSp>
          <p:grpSp>
            <p:nvGrpSpPr>
              <p:cNvPr id="806" name="Google Shape;806;p43"/>
              <p:cNvGrpSpPr/>
              <p:nvPr/>
            </p:nvGrpSpPr>
            <p:grpSpPr>
              <a:xfrm>
                <a:off x="1782101" y="2976112"/>
                <a:ext cx="440656" cy="854743"/>
                <a:chOff x="2515798" y="2924943"/>
                <a:chExt cx="440656" cy="792089"/>
              </a:xfrm>
            </p:grpSpPr>
            <p:cxnSp>
              <p:nvCxnSpPr>
                <p:cNvPr id="807" name="Google Shape;807;p43"/>
                <p:cNvCxnSpPr/>
                <p:nvPr/>
              </p:nvCxnSpPr>
              <p:spPr>
                <a:xfrm>
                  <a:off x="2515798" y="3717032"/>
                  <a:ext cx="437777" cy="0"/>
                </a:xfrm>
                <a:prstGeom prst="straightConnector1">
                  <a:avLst/>
                </a:prstGeom>
                <a:noFill/>
                <a:ln cap="flat" cmpd="sng" w="19050">
                  <a:solidFill>
                    <a:schemeClr val="dk1"/>
                  </a:solidFill>
                  <a:prstDash val="solid"/>
                  <a:round/>
                  <a:headEnd len="sm" w="sm" type="none"/>
                  <a:tailEnd len="sm" w="sm" type="none"/>
                </a:ln>
              </p:spPr>
            </p:cxnSp>
            <p:cxnSp>
              <p:nvCxnSpPr>
                <p:cNvPr id="808" name="Google Shape;808;p43"/>
                <p:cNvCxnSpPr/>
                <p:nvPr/>
              </p:nvCxnSpPr>
              <p:spPr>
                <a:xfrm>
                  <a:off x="2953621" y="2924944"/>
                  <a:ext cx="0" cy="792088"/>
                </a:xfrm>
                <a:prstGeom prst="straightConnector1">
                  <a:avLst/>
                </a:prstGeom>
                <a:noFill/>
                <a:ln cap="flat" cmpd="sng" w="19050">
                  <a:solidFill>
                    <a:schemeClr val="dk1"/>
                  </a:solidFill>
                  <a:prstDash val="solid"/>
                  <a:round/>
                  <a:headEnd len="sm" w="sm" type="none"/>
                  <a:tailEnd len="sm" w="sm" type="none"/>
                </a:ln>
              </p:spPr>
            </p:cxnSp>
            <p:cxnSp>
              <p:nvCxnSpPr>
                <p:cNvPr id="809" name="Google Shape;809;p43"/>
                <p:cNvCxnSpPr/>
                <p:nvPr/>
              </p:nvCxnSpPr>
              <p:spPr>
                <a:xfrm>
                  <a:off x="2518677" y="2924943"/>
                  <a:ext cx="437777" cy="0"/>
                </a:xfrm>
                <a:prstGeom prst="straightConnector1">
                  <a:avLst/>
                </a:prstGeom>
                <a:noFill/>
                <a:ln cap="flat" cmpd="sng" w="19050">
                  <a:solidFill>
                    <a:schemeClr val="dk1"/>
                  </a:solidFill>
                  <a:prstDash val="solid"/>
                  <a:round/>
                  <a:headEnd len="sm" w="sm" type="none"/>
                  <a:tailEnd len="sm" w="sm" type="none"/>
                </a:ln>
              </p:spPr>
            </p:cxnSp>
          </p:grpSp>
        </p:grpSp>
        <p:grpSp>
          <p:nvGrpSpPr>
            <p:cNvPr id="810" name="Google Shape;810;p43"/>
            <p:cNvGrpSpPr/>
            <p:nvPr/>
          </p:nvGrpSpPr>
          <p:grpSpPr>
            <a:xfrm flipH="1">
              <a:off x="5019322" y="2512845"/>
              <a:ext cx="297505" cy="1061505"/>
              <a:chOff x="1653791" y="2464270"/>
              <a:chExt cx="489176" cy="2232249"/>
            </a:xfrm>
          </p:grpSpPr>
          <p:cxnSp>
            <p:nvCxnSpPr>
              <p:cNvPr id="811" name="Google Shape;811;p43"/>
              <p:cNvCxnSpPr/>
              <p:nvPr/>
            </p:nvCxnSpPr>
            <p:spPr>
              <a:xfrm>
                <a:off x="1889670" y="3513928"/>
                <a:ext cx="253297" cy="877"/>
              </a:xfrm>
              <a:prstGeom prst="straightConnector1">
                <a:avLst/>
              </a:prstGeom>
              <a:noFill/>
              <a:ln cap="flat" cmpd="sng" w="19050">
                <a:solidFill>
                  <a:schemeClr val="dk1"/>
                </a:solidFill>
                <a:prstDash val="solid"/>
                <a:round/>
                <a:headEnd len="sm" w="sm" type="none"/>
                <a:tailEnd len="sm" w="sm" type="none"/>
              </a:ln>
            </p:spPr>
          </p:cxnSp>
          <p:grpSp>
            <p:nvGrpSpPr>
              <p:cNvPr id="812" name="Google Shape;812;p43"/>
              <p:cNvGrpSpPr/>
              <p:nvPr/>
            </p:nvGrpSpPr>
            <p:grpSpPr>
              <a:xfrm>
                <a:off x="1653791" y="2464270"/>
                <a:ext cx="216025" cy="2232249"/>
                <a:chOff x="2387488" y="2450620"/>
                <a:chExt cx="216025" cy="2068620"/>
              </a:xfrm>
            </p:grpSpPr>
            <p:cxnSp>
              <p:nvCxnSpPr>
                <p:cNvPr id="813" name="Google Shape;813;p43"/>
                <p:cNvCxnSpPr/>
                <p:nvPr/>
              </p:nvCxnSpPr>
              <p:spPr>
                <a:xfrm>
                  <a:off x="2603513" y="2450620"/>
                  <a:ext cx="0" cy="2068389"/>
                </a:xfrm>
                <a:prstGeom prst="straightConnector1">
                  <a:avLst/>
                </a:prstGeom>
                <a:noFill/>
                <a:ln cap="flat" cmpd="sng" w="19050">
                  <a:solidFill>
                    <a:schemeClr val="dk1"/>
                  </a:solidFill>
                  <a:prstDash val="solid"/>
                  <a:round/>
                  <a:headEnd len="sm" w="sm" type="none"/>
                  <a:tailEnd len="sm" w="sm" type="none"/>
                </a:ln>
              </p:spPr>
            </p:cxnSp>
            <p:cxnSp>
              <p:nvCxnSpPr>
                <p:cNvPr id="814" name="Google Shape;814;p43"/>
                <p:cNvCxnSpPr/>
                <p:nvPr/>
              </p:nvCxnSpPr>
              <p:spPr>
                <a:xfrm>
                  <a:off x="2387488" y="2450621"/>
                  <a:ext cx="216025" cy="0"/>
                </a:xfrm>
                <a:prstGeom prst="straightConnector1">
                  <a:avLst/>
                </a:prstGeom>
                <a:noFill/>
                <a:ln cap="flat" cmpd="sng" w="19050">
                  <a:solidFill>
                    <a:schemeClr val="dk1"/>
                  </a:solidFill>
                  <a:prstDash val="solid"/>
                  <a:round/>
                  <a:headEnd len="sm" w="sm" type="none"/>
                  <a:tailEnd len="sm" w="sm" type="none"/>
                </a:ln>
              </p:spPr>
            </p:cxnSp>
            <p:cxnSp>
              <p:nvCxnSpPr>
                <p:cNvPr id="815" name="Google Shape;815;p43"/>
                <p:cNvCxnSpPr/>
                <p:nvPr/>
              </p:nvCxnSpPr>
              <p:spPr>
                <a:xfrm>
                  <a:off x="2387488" y="4519240"/>
                  <a:ext cx="216025" cy="0"/>
                </a:xfrm>
                <a:prstGeom prst="straightConnector1">
                  <a:avLst/>
                </a:prstGeom>
                <a:noFill/>
                <a:ln cap="flat" cmpd="sng" w="19050">
                  <a:solidFill>
                    <a:schemeClr val="dk1"/>
                  </a:solidFill>
                  <a:prstDash val="solid"/>
                  <a:round/>
                  <a:headEnd len="sm" w="sm" type="none"/>
                  <a:tailEnd len="sm" w="sm" type="none"/>
                </a:ln>
              </p:spPr>
            </p:cxnSp>
          </p:grpSp>
        </p:grpSp>
        <p:cxnSp>
          <p:nvCxnSpPr>
            <p:cNvPr id="816" name="Google Shape;816;p43"/>
            <p:cNvCxnSpPr/>
            <p:nvPr/>
          </p:nvCxnSpPr>
          <p:spPr>
            <a:xfrm flipH="1">
              <a:off x="2766097" y="3064492"/>
              <a:ext cx="232612" cy="877"/>
            </a:xfrm>
            <a:prstGeom prst="straightConnector1">
              <a:avLst/>
            </a:prstGeom>
            <a:noFill/>
            <a:ln cap="flat" cmpd="sng" w="19050">
              <a:solidFill>
                <a:schemeClr val="dk1"/>
              </a:solidFill>
              <a:prstDash val="solid"/>
              <a:round/>
              <a:headEnd len="sm" w="sm" type="none"/>
              <a:tailEnd len="sm" w="sm" type="none"/>
            </a:ln>
          </p:spPr>
        </p:cxnSp>
        <p:sp>
          <p:nvSpPr>
            <p:cNvPr id="817" name="Google Shape;817;p43"/>
            <p:cNvSpPr/>
            <p:nvPr/>
          </p:nvSpPr>
          <p:spPr>
            <a:xfrm>
              <a:off x="1551924" y="2650674"/>
              <a:ext cx="1220533" cy="806648"/>
            </a:xfrm>
            <a:prstGeom prst="roundRect">
              <a:avLst>
                <a:gd fmla="val 9368" name="adj"/>
              </a:avLst>
            </a:prstGeom>
            <a:noFill/>
            <a:ln cap="flat" cmpd="sng" w="1905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200">
                  <a:solidFill>
                    <a:schemeClr val="dk1"/>
                  </a:solidFill>
                  <a:latin typeface="Times New Roman"/>
                  <a:ea typeface="Times New Roman"/>
                  <a:cs typeface="Times New Roman"/>
                  <a:sym typeface="Times New Roman"/>
                </a:rPr>
                <a:t>不超綱</a:t>
              </a:r>
              <a:endParaRPr b="1" sz="2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2200">
                  <a:solidFill>
                    <a:schemeClr val="dk1"/>
                  </a:solidFill>
                  <a:latin typeface="Times New Roman"/>
                  <a:ea typeface="Times New Roman"/>
                  <a:cs typeface="Times New Roman"/>
                  <a:sym typeface="Times New Roman"/>
                </a:rPr>
                <a:t>不偏本</a:t>
              </a:r>
              <a:endParaRPr b="1" sz="2200">
                <a:solidFill>
                  <a:schemeClr val="dk1"/>
                </a:solidFill>
                <a:latin typeface="Times New Roman"/>
                <a:ea typeface="Times New Roman"/>
                <a:cs typeface="Times New Roman"/>
                <a:sym typeface="Times New Roman"/>
              </a:endParaRPr>
            </a:p>
          </p:txBody>
        </p:sp>
        <p:sp>
          <p:nvSpPr>
            <p:cNvPr id="818" name="Google Shape;818;p43"/>
            <p:cNvSpPr/>
            <p:nvPr/>
          </p:nvSpPr>
          <p:spPr>
            <a:xfrm>
              <a:off x="5329272" y="2160056"/>
              <a:ext cx="3507201" cy="806648"/>
            </a:xfrm>
            <a:prstGeom prst="roundRect">
              <a:avLst>
                <a:gd fmla="val 9368" name="adj"/>
              </a:avLst>
            </a:prstGeom>
            <a:noFill/>
            <a:ln cap="flat" cmpd="sng" w="19050">
              <a:solidFill>
                <a:srgbClr val="17365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chemeClr val="dk1"/>
                  </a:solidFill>
                  <a:latin typeface="Times New Roman"/>
                  <a:ea typeface="Times New Roman"/>
                  <a:cs typeface="Times New Roman"/>
                  <a:sym typeface="Times New Roman"/>
                </a:rPr>
                <a:t>國寫、英有非選；數、社、自皆為選擇（填）題</a:t>
              </a:r>
              <a:endParaRPr b="1" sz="2200">
                <a:solidFill>
                  <a:schemeClr val="dk1"/>
                </a:solidFill>
                <a:latin typeface="Times New Roman"/>
                <a:ea typeface="Times New Roman"/>
                <a:cs typeface="Times New Roman"/>
                <a:sym typeface="Times New Roman"/>
              </a:endParaRPr>
            </a:p>
          </p:txBody>
        </p:sp>
        <p:sp>
          <p:nvSpPr>
            <p:cNvPr id="819" name="Google Shape;819;p43"/>
            <p:cNvSpPr/>
            <p:nvPr/>
          </p:nvSpPr>
          <p:spPr>
            <a:xfrm>
              <a:off x="5340408" y="3057631"/>
              <a:ext cx="3519414" cy="806648"/>
            </a:xfrm>
            <a:prstGeom prst="roundRect">
              <a:avLst>
                <a:gd fmla="val 9368" name="adj"/>
              </a:avLst>
            </a:prstGeom>
            <a:noFill/>
            <a:ln cap="flat" cmpd="sng" w="19050">
              <a:solidFill>
                <a:srgbClr val="17365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chemeClr val="dk1"/>
                  </a:solidFill>
                  <a:latin typeface="Times New Roman"/>
                  <a:ea typeface="Times New Roman"/>
                  <a:cs typeface="Times New Roman"/>
                  <a:sym typeface="Times New Roman"/>
                </a:rPr>
                <a:t>國、公民皆選擇題；其餘各科含非選擇題</a:t>
              </a:r>
              <a:endParaRPr b="1" sz="2200">
                <a:solidFill>
                  <a:schemeClr val="dk1"/>
                </a:solidFill>
                <a:latin typeface="Times New Roman"/>
                <a:ea typeface="Times New Roman"/>
                <a:cs typeface="Times New Roman"/>
                <a:sym typeface="Times New Roman"/>
              </a:endParaRPr>
            </a:p>
          </p:txBody>
        </p:sp>
        <p:sp>
          <p:nvSpPr>
            <p:cNvPr id="820" name="Google Shape;820;p43"/>
            <p:cNvSpPr/>
            <p:nvPr/>
          </p:nvSpPr>
          <p:spPr>
            <a:xfrm>
              <a:off x="3019609" y="2238310"/>
              <a:ext cx="2014200" cy="1516499"/>
            </a:xfrm>
            <a:prstGeom prst="roundRect">
              <a:avLst>
                <a:gd fmla="val 9368" name="adj"/>
              </a:avLst>
            </a:prstGeom>
            <a:noFill/>
            <a:ln cap="flat" cmpd="sng" w="1905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200">
                  <a:solidFill>
                    <a:schemeClr val="dk1"/>
                  </a:solidFill>
                  <a:latin typeface="Times New Roman"/>
                  <a:ea typeface="Times New Roman"/>
                  <a:cs typeface="Times New Roman"/>
                  <a:sym typeface="Times New Roman"/>
                </a:rPr>
                <a:t>107後國文取材涵蓋跨領域學科，英文選文持續多元</a:t>
              </a:r>
              <a:endParaRPr b="1" sz="2200">
                <a:solidFill>
                  <a:schemeClr val="dk1"/>
                </a:solidFill>
                <a:latin typeface="Times New Roman"/>
                <a:ea typeface="Times New Roman"/>
                <a:cs typeface="Times New Roman"/>
                <a:sym typeface="Times New Roman"/>
              </a:endParaRPr>
            </a:p>
          </p:txBody>
        </p:sp>
      </p:grpSp>
      <p:sp>
        <p:nvSpPr>
          <p:cNvPr id="821" name="Google Shape;821;p43"/>
          <p:cNvSpPr txBox="1"/>
          <p:nvPr/>
        </p:nvSpPr>
        <p:spPr>
          <a:xfrm>
            <a:off x="271873" y="3802083"/>
            <a:ext cx="2067879"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111學年度：</a:t>
            </a:r>
            <a:endParaRPr b="1" sz="2400" u="sng">
              <a:solidFill>
                <a:srgbClr val="C00000"/>
              </a:solidFill>
              <a:latin typeface="Arial"/>
              <a:ea typeface="Arial"/>
              <a:cs typeface="Arial"/>
              <a:sym typeface="Arial"/>
            </a:endParaRPr>
          </a:p>
        </p:txBody>
      </p:sp>
      <p:grpSp>
        <p:nvGrpSpPr>
          <p:cNvPr id="822" name="Google Shape;822;p43"/>
          <p:cNvGrpSpPr/>
          <p:nvPr/>
        </p:nvGrpSpPr>
        <p:grpSpPr>
          <a:xfrm>
            <a:off x="304799" y="4397060"/>
            <a:ext cx="8555633" cy="1959290"/>
            <a:chOff x="304798" y="4663114"/>
            <a:chExt cx="8555633" cy="1959290"/>
          </a:xfrm>
        </p:grpSpPr>
        <p:sp>
          <p:nvSpPr>
            <p:cNvPr id="823" name="Google Shape;823;p43"/>
            <p:cNvSpPr/>
            <p:nvPr/>
          </p:nvSpPr>
          <p:spPr>
            <a:xfrm>
              <a:off x="1804546" y="4881692"/>
              <a:ext cx="2695446" cy="1161574"/>
            </a:xfrm>
            <a:prstGeom prst="roundRect">
              <a:avLst>
                <a:gd fmla="val 9368" name="adj"/>
              </a:avLst>
            </a:prstGeom>
            <a:noFill/>
            <a:ln cap="flat" cmpd="sng" w="1905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chemeClr val="dk1"/>
                  </a:solidFill>
                  <a:latin typeface="Times New Roman"/>
                  <a:ea typeface="Times New Roman"/>
                  <a:cs typeface="Times New Roman"/>
                  <a:sym typeface="Times New Roman"/>
                </a:rPr>
                <a:t>以課綱為主，參考各領域／科目學習內容與學習表現</a:t>
              </a:r>
              <a:endParaRPr/>
            </a:p>
          </p:txBody>
        </p:sp>
        <p:grpSp>
          <p:nvGrpSpPr>
            <p:cNvPr id="824" name="Google Shape;824;p43"/>
            <p:cNvGrpSpPr/>
            <p:nvPr/>
          </p:nvGrpSpPr>
          <p:grpSpPr>
            <a:xfrm>
              <a:off x="1319784" y="5142831"/>
              <a:ext cx="473974" cy="936000"/>
              <a:chOff x="2178792" y="2121371"/>
              <a:chExt cx="469320" cy="1048747"/>
            </a:xfrm>
          </p:grpSpPr>
          <p:cxnSp>
            <p:nvCxnSpPr>
              <p:cNvPr id="825" name="Google Shape;825;p43"/>
              <p:cNvCxnSpPr/>
              <p:nvPr/>
            </p:nvCxnSpPr>
            <p:spPr>
              <a:xfrm>
                <a:off x="2394816" y="2493160"/>
                <a:ext cx="253296" cy="877"/>
              </a:xfrm>
              <a:prstGeom prst="straightConnector1">
                <a:avLst/>
              </a:prstGeom>
              <a:noFill/>
              <a:ln cap="flat" cmpd="sng" w="19050">
                <a:solidFill>
                  <a:schemeClr val="dk1"/>
                </a:solidFill>
                <a:prstDash val="solid"/>
                <a:round/>
                <a:headEnd len="sm" w="sm" type="none"/>
                <a:tailEnd len="sm" w="sm" type="none"/>
              </a:ln>
            </p:spPr>
          </p:cxnSp>
          <p:grpSp>
            <p:nvGrpSpPr>
              <p:cNvPr id="826" name="Google Shape;826;p43"/>
              <p:cNvGrpSpPr/>
              <p:nvPr/>
            </p:nvGrpSpPr>
            <p:grpSpPr>
              <a:xfrm>
                <a:off x="2178792" y="2121371"/>
                <a:ext cx="219351" cy="1048747"/>
                <a:chOff x="2912489" y="2132856"/>
                <a:chExt cx="219351" cy="971872"/>
              </a:xfrm>
            </p:grpSpPr>
            <p:cxnSp>
              <p:nvCxnSpPr>
                <p:cNvPr id="827" name="Google Shape;827;p43"/>
                <p:cNvCxnSpPr/>
                <p:nvPr/>
              </p:nvCxnSpPr>
              <p:spPr>
                <a:xfrm>
                  <a:off x="3128513" y="2132856"/>
                  <a:ext cx="0" cy="971872"/>
                </a:xfrm>
                <a:prstGeom prst="straightConnector1">
                  <a:avLst/>
                </a:prstGeom>
                <a:noFill/>
                <a:ln cap="flat" cmpd="sng" w="19050">
                  <a:solidFill>
                    <a:schemeClr val="dk1"/>
                  </a:solidFill>
                  <a:prstDash val="solid"/>
                  <a:round/>
                  <a:headEnd len="sm" w="sm" type="none"/>
                  <a:tailEnd len="sm" w="sm" type="none"/>
                </a:ln>
              </p:spPr>
            </p:cxnSp>
            <p:cxnSp>
              <p:nvCxnSpPr>
                <p:cNvPr id="828" name="Google Shape;828;p43"/>
                <p:cNvCxnSpPr/>
                <p:nvPr/>
              </p:nvCxnSpPr>
              <p:spPr>
                <a:xfrm>
                  <a:off x="2915816" y="2132856"/>
                  <a:ext cx="216024" cy="0"/>
                </a:xfrm>
                <a:prstGeom prst="straightConnector1">
                  <a:avLst/>
                </a:prstGeom>
                <a:noFill/>
                <a:ln cap="flat" cmpd="sng" w="19050">
                  <a:solidFill>
                    <a:schemeClr val="dk1"/>
                  </a:solidFill>
                  <a:prstDash val="solid"/>
                  <a:round/>
                  <a:headEnd len="sm" w="sm" type="none"/>
                  <a:tailEnd len="sm" w="sm" type="none"/>
                </a:ln>
              </p:spPr>
            </p:cxnSp>
            <p:cxnSp>
              <p:nvCxnSpPr>
                <p:cNvPr id="829" name="Google Shape;829;p43"/>
                <p:cNvCxnSpPr/>
                <p:nvPr/>
              </p:nvCxnSpPr>
              <p:spPr>
                <a:xfrm>
                  <a:off x="2912489" y="3096926"/>
                  <a:ext cx="216024" cy="0"/>
                </a:xfrm>
                <a:prstGeom prst="straightConnector1">
                  <a:avLst/>
                </a:prstGeom>
                <a:noFill/>
                <a:ln cap="flat" cmpd="sng" w="19050">
                  <a:solidFill>
                    <a:schemeClr val="dk1"/>
                  </a:solidFill>
                  <a:prstDash val="solid"/>
                  <a:round/>
                  <a:headEnd len="sm" w="sm" type="none"/>
                  <a:tailEnd len="sm" w="sm" type="none"/>
                </a:ln>
              </p:spPr>
            </p:cxnSp>
          </p:grpSp>
        </p:grpSp>
        <p:cxnSp>
          <p:nvCxnSpPr>
            <p:cNvPr id="830" name="Google Shape;830;p43"/>
            <p:cNvCxnSpPr/>
            <p:nvPr/>
          </p:nvCxnSpPr>
          <p:spPr>
            <a:xfrm flipH="1">
              <a:off x="4499992" y="5461696"/>
              <a:ext cx="283387" cy="783"/>
            </a:xfrm>
            <a:prstGeom prst="straightConnector1">
              <a:avLst/>
            </a:prstGeom>
            <a:noFill/>
            <a:ln cap="flat" cmpd="sng" w="19050">
              <a:solidFill>
                <a:schemeClr val="dk1"/>
              </a:solidFill>
              <a:prstDash val="solid"/>
              <a:round/>
              <a:headEnd len="sm" w="sm" type="none"/>
              <a:tailEnd len="sm" w="sm" type="none"/>
            </a:ln>
          </p:spPr>
        </p:cxnSp>
        <p:sp>
          <p:nvSpPr>
            <p:cNvPr id="831" name="Google Shape;831;p43"/>
            <p:cNvSpPr/>
            <p:nvPr/>
          </p:nvSpPr>
          <p:spPr>
            <a:xfrm>
              <a:off x="4784384" y="4663114"/>
              <a:ext cx="4076047" cy="1597164"/>
            </a:xfrm>
            <a:prstGeom prst="roundRect">
              <a:avLst>
                <a:gd fmla="val 9368" name="adj"/>
              </a:avLst>
            </a:prstGeom>
            <a:noFill/>
            <a:ln cap="flat" cmpd="sng" w="19050">
              <a:solidFill>
                <a:srgbClr val="17365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200">
                  <a:solidFill>
                    <a:schemeClr val="dk1"/>
                  </a:solidFill>
                  <a:latin typeface="Times New Roman"/>
                  <a:ea typeface="Times New Roman"/>
                  <a:cs typeface="Times New Roman"/>
                  <a:sym typeface="Times New Roman"/>
                </a:rPr>
                <a:t>納入素養導向試題設計：</a:t>
              </a:r>
              <a:endParaRPr b="1" sz="22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rPr b="1" lang="zh-TW" sz="2200">
                  <a:solidFill>
                    <a:schemeClr val="dk1"/>
                  </a:solidFill>
                  <a:latin typeface="Times New Roman"/>
                  <a:ea typeface="Times New Roman"/>
                  <a:cs typeface="Times New Roman"/>
                  <a:sym typeface="Times New Roman"/>
                </a:rPr>
                <a:t>強調情境佈題</a:t>
              </a:r>
              <a:br>
                <a:rPr b="1" lang="zh-TW" sz="2200">
                  <a:solidFill>
                    <a:schemeClr val="dk1"/>
                  </a:solidFill>
                  <a:latin typeface="Times New Roman"/>
                  <a:ea typeface="Times New Roman"/>
                  <a:cs typeface="Times New Roman"/>
                  <a:sym typeface="Times New Roman"/>
                </a:rPr>
              </a:br>
              <a:r>
                <a:rPr b="1" lang="zh-TW" sz="2200">
                  <a:solidFill>
                    <a:schemeClr val="dk1"/>
                  </a:solidFill>
                  <a:latin typeface="Times New Roman"/>
                  <a:ea typeface="Times New Roman"/>
                  <a:cs typeface="Times New Roman"/>
                  <a:sym typeface="Times New Roman"/>
                </a:rPr>
                <a:t>強調跨學科／跨領域統整設計</a:t>
              </a:r>
              <a:br>
                <a:rPr b="1" lang="zh-TW" sz="2200">
                  <a:solidFill>
                    <a:schemeClr val="dk1"/>
                  </a:solidFill>
                  <a:latin typeface="Times New Roman"/>
                  <a:ea typeface="Times New Roman"/>
                  <a:cs typeface="Times New Roman"/>
                  <a:sym typeface="Times New Roman"/>
                </a:rPr>
              </a:br>
              <a:r>
                <a:rPr b="1" lang="zh-TW" sz="2200">
                  <a:solidFill>
                    <a:schemeClr val="dk1"/>
                  </a:solidFill>
                  <a:latin typeface="Times New Roman"/>
                  <a:ea typeface="Times New Roman"/>
                  <a:cs typeface="Times New Roman"/>
                  <a:sym typeface="Times New Roman"/>
                </a:rPr>
                <a:t>多樣性的非選擇題</a:t>
              </a:r>
              <a:endParaRPr b="1" sz="2200">
                <a:solidFill>
                  <a:schemeClr val="dk1"/>
                </a:solidFill>
                <a:latin typeface="Times New Roman"/>
                <a:ea typeface="Times New Roman"/>
                <a:cs typeface="Times New Roman"/>
                <a:sym typeface="Times New Roman"/>
              </a:endParaRPr>
            </a:p>
          </p:txBody>
        </p:sp>
        <p:sp>
          <p:nvSpPr>
            <p:cNvPr id="832" name="Google Shape;832;p43"/>
            <p:cNvSpPr/>
            <p:nvPr/>
          </p:nvSpPr>
          <p:spPr>
            <a:xfrm>
              <a:off x="304798" y="4663114"/>
              <a:ext cx="990601" cy="732803"/>
            </a:xfrm>
            <a:prstGeom prst="roundRect">
              <a:avLst>
                <a:gd fmla="val 16667" name="adj"/>
              </a:avLst>
            </a:prstGeom>
            <a:gradFill>
              <a:gsLst>
                <a:gs pos="0">
                  <a:srgbClr val="FFBB82"/>
                </a:gs>
                <a:gs pos="35000">
                  <a:srgbClr val="FFCFA8"/>
                </a:gs>
                <a:gs pos="100000">
                  <a:srgbClr val="FFEBD9"/>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2000" u="none" cap="none" strike="noStrike">
                  <a:solidFill>
                    <a:srgbClr val="000000"/>
                  </a:solidFill>
                  <a:latin typeface="Times New Roman"/>
                  <a:ea typeface="Times New Roman"/>
                  <a:cs typeface="Times New Roman"/>
                  <a:sym typeface="Times New Roman"/>
                </a:rPr>
                <a:t>學測（X</a:t>
              </a:r>
              <a:r>
                <a:rPr b="1" lang="zh-TW" sz="2000">
                  <a:solidFill>
                    <a:srgbClr val="000000"/>
                  </a:solidFill>
                  <a:latin typeface="Times New Roman"/>
                  <a:ea typeface="Times New Roman"/>
                  <a:cs typeface="Times New Roman"/>
                  <a:sym typeface="Times New Roman"/>
                </a:rPr>
                <a:t>）</a:t>
              </a:r>
              <a:endParaRPr b="0" i="0" sz="2000" u="none" cap="none" strike="noStrike">
                <a:solidFill>
                  <a:schemeClr val="dk1"/>
                </a:solidFill>
                <a:latin typeface="Times New Roman"/>
                <a:ea typeface="Times New Roman"/>
                <a:cs typeface="Times New Roman"/>
                <a:sym typeface="Times New Roman"/>
              </a:endParaRPr>
            </a:p>
          </p:txBody>
        </p:sp>
        <p:sp>
          <p:nvSpPr>
            <p:cNvPr id="833" name="Google Shape;833;p43"/>
            <p:cNvSpPr/>
            <p:nvPr/>
          </p:nvSpPr>
          <p:spPr>
            <a:xfrm>
              <a:off x="304799" y="5504226"/>
              <a:ext cx="990601" cy="1118178"/>
            </a:xfrm>
            <a:prstGeom prst="roundRect">
              <a:avLst>
                <a:gd fmla="val 16667" name="adj"/>
              </a:avLst>
            </a:prstGeom>
            <a:gradFill>
              <a:gsLst>
                <a:gs pos="0">
                  <a:srgbClr val="9BE9FF"/>
                </a:gs>
                <a:gs pos="35000">
                  <a:srgbClr val="B8F1FF"/>
                </a:gs>
                <a:gs pos="100000">
                  <a:srgbClr val="E2FBFF"/>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2000" u="none" cap="none" strike="noStrike">
                  <a:solidFill>
                    <a:srgbClr val="000000"/>
                  </a:solidFill>
                  <a:latin typeface="Times New Roman"/>
                  <a:ea typeface="Times New Roman"/>
                  <a:cs typeface="Times New Roman"/>
                  <a:sym typeface="Times New Roman"/>
                </a:rPr>
                <a:t>分科測驗（Y）</a:t>
              </a:r>
              <a:endParaRPr b="0" i="0" sz="2000" u="none" cap="none" strike="noStrike">
                <a:solidFill>
                  <a:schemeClr val="dk1"/>
                </a:solidFill>
                <a:latin typeface="Times New Roman"/>
                <a:ea typeface="Times New Roman"/>
                <a:cs typeface="Times New Roman"/>
                <a:sym typeface="Times New Roman"/>
              </a:endParaRPr>
            </a:p>
          </p:txBody>
        </p:sp>
      </p:grpSp>
      <p:sp>
        <p:nvSpPr>
          <p:cNvPr id="834" name="Google Shape;83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123" name="Google Shape;123;p17"/>
          <p:cNvSpPr txBox="1"/>
          <p:nvPr>
            <p:ph type="title"/>
          </p:nvPr>
        </p:nvSpPr>
        <p:spPr>
          <a:xfrm>
            <a:off x="395536" y="262164"/>
            <a:ext cx="8291264" cy="8625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人才培育，大家一起攜手</a:t>
            </a:r>
            <a:endParaRPr b="1" i="0" sz="3200" u="none" cap="none" strike="noStrike">
              <a:solidFill>
                <a:schemeClr val="dk1"/>
              </a:solidFill>
              <a:latin typeface="Times New Roman"/>
              <a:ea typeface="Times New Roman"/>
              <a:cs typeface="Times New Roman"/>
              <a:sym typeface="Times New Roman"/>
            </a:endParaRPr>
          </a:p>
        </p:txBody>
      </p:sp>
      <p:grpSp>
        <p:nvGrpSpPr>
          <p:cNvPr id="124" name="Google Shape;124;p17"/>
          <p:cNvGrpSpPr/>
          <p:nvPr/>
        </p:nvGrpSpPr>
        <p:grpSpPr>
          <a:xfrm>
            <a:off x="2088975" y="1650494"/>
            <a:ext cx="4905572" cy="4934388"/>
            <a:chOff x="1621431" y="40376"/>
            <a:chExt cx="4905572" cy="4934388"/>
          </a:xfrm>
        </p:grpSpPr>
        <p:sp>
          <p:nvSpPr>
            <p:cNvPr id="125" name="Google Shape;125;p17"/>
            <p:cNvSpPr/>
            <p:nvPr/>
          </p:nvSpPr>
          <p:spPr>
            <a:xfrm>
              <a:off x="2030475" y="302486"/>
              <a:ext cx="4234070" cy="4234070"/>
            </a:xfrm>
            <a:prstGeom prst="pie">
              <a:avLst>
                <a:gd fmla="val 16200000" name="adj1"/>
                <a:gd fmla="val 1800000" name="adj2"/>
              </a:avLst>
            </a:prstGeom>
            <a:solidFill>
              <a:srgbClr val="FFFFD9"/>
            </a:solidFill>
            <a:ln>
              <a:noFill/>
            </a:ln>
            <a:effectLst>
              <a:outerShdw blurRad="50800" rotWithShape="0" algn="tr" dir="8100000" dist="381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Google Shape;126;p17"/>
            <p:cNvSpPr txBox="1"/>
            <p:nvPr/>
          </p:nvSpPr>
          <p:spPr>
            <a:xfrm>
              <a:off x="4261931" y="1199705"/>
              <a:ext cx="1512168" cy="126014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t/>
              </a:r>
              <a:endParaRPr b="1" sz="4000">
                <a:solidFill>
                  <a:schemeClr val="dk1"/>
                </a:solidFill>
                <a:latin typeface="Arial"/>
                <a:ea typeface="Arial"/>
                <a:cs typeface="Arial"/>
                <a:sym typeface="Arial"/>
              </a:endParaRPr>
            </a:p>
          </p:txBody>
        </p:sp>
        <p:sp>
          <p:nvSpPr>
            <p:cNvPr id="127" name="Google Shape;127;p17"/>
            <p:cNvSpPr/>
            <p:nvPr/>
          </p:nvSpPr>
          <p:spPr>
            <a:xfrm>
              <a:off x="1971091" y="478853"/>
              <a:ext cx="4234070" cy="4234070"/>
            </a:xfrm>
            <a:prstGeom prst="pie">
              <a:avLst>
                <a:gd fmla="val 1800000" name="adj1"/>
                <a:gd fmla="val 9000000" name="adj2"/>
              </a:avLst>
            </a:prstGeom>
            <a:solidFill>
              <a:srgbClr val="EFE5F7"/>
            </a:solidFill>
            <a:ln>
              <a:noFill/>
            </a:ln>
            <a:effectLst>
              <a:outerShdw blurRad="63500" sx="102000" rotWithShape="0" algn="ctr" sy="102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Google Shape;128;p17"/>
            <p:cNvSpPr txBox="1"/>
            <p:nvPr/>
          </p:nvSpPr>
          <p:spPr>
            <a:xfrm>
              <a:off x="2979203" y="3225958"/>
              <a:ext cx="2268252" cy="1108923"/>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t/>
              </a:r>
              <a:endParaRPr b="1" sz="4000">
                <a:solidFill>
                  <a:schemeClr val="dk1"/>
                </a:solidFill>
                <a:latin typeface="Arial"/>
                <a:ea typeface="Arial"/>
                <a:cs typeface="Arial"/>
                <a:sym typeface="Arial"/>
              </a:endParaRPr>
            </a:p>
          </p:txBody>
        </p:sp>
        <p:sp>
          <p:nvSpPr>
            <p:cNvPr id="129" name="Google Shape;129;p17"/>
            <p:cNvSpPr/>
            <p:nvPr/>
          </p:nvSpPr>
          <p:spPr>
            <a:xfrm>
              <a:off x="1883889" y="327636"/>
              <a:ext cx="4234070" cy="4234070"/>
            </a:xfrm>
            <a:prstGeom prst="pie">
              <a:avLst>
                <a:gd fmla="val 9000000" name="adj1"/>
                <a:gd fmla="val 16200000" name="adj2"/>
              </a:avLst>
            </a:prstGeom>
            <a:solidFill>
              <a:srgbClr val="FFEBF3"/>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Google Shape;130;p17"/>
            <p:cNvSpPr txBox="1"/>
            <p:nvPr/>
          </p:nvSpPr>
          <p:spPr>
            <a:xfrm>
              <a:off x="2374336" y="1224856"/>
              <a:ext cx="1512168" cy="126014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t/>
              </a:r>
              <a:endParaRPr b="1" sz="4000">
                <a:solidFill>
                  <a:schemeClr val="dk1"/>
                </a:solidFill>
                <a:latin typeface="Arial"/>
                <a:ea typeface="Arial"/>
                <a:cs typeface="Arial"/>
                <a:sym typeface="Arial"/>
              </a:endParaRPr>
            </a:p>
          </p:txBody>
        </p:sp>
        <p:sp>
          <p:nvSpPr>
            <p:cNvPr id="131" name="Google Shape;131;p17"/>
            <p:cNvSpPr/>
            <p:nvPr/>
          </p:nvSpPr>
          <p:spPr>
            <a:xfrm>
              <a:off x="1768715" y="40376"/>
              <a:ext cx="4758288" cy="4758288"/>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EBE600"/>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Google Shape;132;p17"/>
            <p:cNvSpPr/>
            <p:nvPr/>
          </p:nvSpPr>
          <p:spPr>
            <a:xfrm>
              <a:off x="1708982" y="216476"/>
              <a:ext cx="4758288" cy="4758288"/>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BC92DE"/>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Google Shape;133;p17"/>
            <p:cNvSpPr/>
            <p:nvPr/>
          </p:nvSpPr>
          <p:spPr>
            <a:xfrm>
              <a:off x="1621431" y="65527"/>
              <a:ext cx="4758288" cy="4758288"/>
            </a:xfrm>
            <a:custGeom>
              <a:rect b="b" l="l" r="r" t="t"/>
              <a:pathLst>
                <a:path extrusionOk="0" h="120000" w="12000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F8F8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4" name="Google Shape;134;p17"/>
          <p:cNvSpPr txBox="1"/>
          <p:nvPr/>
        </p:nvSpPr>
        <p:spPr>
          <a:xfrm>
            <a:off x="2987824" y="3140968"/>
            <a:ext cx="136815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000">
                <a:solidFill>
                  <a:schemeClr val="dk1"/>
                </a:solidFill>
                <a:latin typeface="Times New Roman"/>
                <a:ea typeface="Times New Roman"/>
                <a:cs typeface="Times New Roman"/>
                <a:sym typeface="Times New Roman"/>
              </a:rPr>
              <a:t>高中</a:t>
            </a:r>
            <a:endParaRPr b="1" sz="4000">
              <a:solidFill>
                <a:schemeClr val="dk1"/>
              </a:solidFill>
              <a:latin typeface="Times New Roman"/>
              <a:ea typeface="Times New Roman"/>
              <a:cs typeface="Times New Roman"/>
              <a:sym typeface="Times New Roman"/>
            </a:endParaRPr>
          </a:p>
        </p:txBody>
      </p:sp>
      <p:sp>
        <p:nvSpPr>
          <p:cNvPr id="135" name="Google Shape;135;p17"/>
          <p:cNvSpPr txBox="1"/>
          <p:nvPr/>
        </p:nvSpPr>
        <p:spPr>
          <a:xfrm>
            <a:off x="3995936" y="4797152"/>
            <a:ext cx="12241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000">
                <a:solidFill>
                  <a:schemeClr val="dk1"/>
                </a:solidFill>
                <a:latin typeface="Times New Roman"/>
                <a:ea typeface="Times New Roman"/>
                <a:cs typeface="Times New Roman"/>
                <a:sym typeface="Times New Roman"/>
              </a:rPr>
              <a:t>家庭</a:t>
            </a:r>
            <a:endParaRPr b="1" sz="4000">
              <a:solidFill>
                <a:schemeClr val="dk1"/>
              </a:solidFill>
              <a:latin typeface="Times New Roman"/>
              <a:ea typeface="Times New Roman"/>
              <a:cs typeface="Times New Roman"/>
              <a:sym typeface="Times New Roman"/>
            </a:endParaRPr>
          </a:p>
        </p:txBody>
      </p:sp>
      <p:sp>
        <p:nvSpPr>
          <p:cNvPr id="136" name="Google Shape;136;p17"/>
          <p:cNvSpPr txBox="1"/>
          <p:nvPr/>
        </p:nvSpPr>
        <p:spPr>
          <a:xfrm>
            <a:off x="5025550" y="3140968"/>
            <a:ext cx="129614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000">
                <a:solidFill>
                  <a:schemeClr val="dk1"/>
                </a:solidFill>
                <a:latin typeface="Times New Roman"/>
                <a:ea typeface="Times New Roman"/>
                <a:cs typeface="Times New Roman"/>
                <a:sym typeface="Times New Roman"/>
              </a:rPr>
              <a:t>大學</a:t>
            </a:r>
            <a:endParaRPr b="1" sz="4000">
              <a:solidFill>
                <a:schemeClr val="dk1"/>
              </a:solidFill>
              <a:latin typeface="Times New Roman"/>
              <a:ea typeface="Times New Roman"/>
              <a:cs typeface="Times New Roman"/>
              <a:sym typeface="Times New Roman"/>
            </a:endParaRPr>
          </a:p>
        </p:txBody>
      </p:sp>
      <p:sp>
        <p:nvSpPr>
          <p:cNvPr id="137" name="Google Shape;137;p17"/>
          <p:cNvSpPr txBox="1"/>
          <p:nvPr/>
        </p:nvSpPr>
        <p:spPr>
          <a:xfrm>
            <a:off x="3506584" y="3140968"/>
            <a:ext cx="2145536"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800">
                <a:solidFill>
                  <a:srgbClr val="C00000"/>
                </a:solidFill>
                <a:latin typeface="Times New Roman"/>
                <a:ea typeface="Times New Roman"/>
                <a:cs typeface="Times New Roman"/>
                <a:sym typeface="Times New Roman"/>
              </a:rPr>
              <a:t>大學考招</a:t>
            </a:r>
            <a:endParaRPr b="1" sz="3800">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5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sp>
        <p:nvSpPr>
          <p:cNvPr id="839" name="Google Shape;839;p44"/>
          <p:cNvSpPr txBox="1"/>
          <p:nvPr>
            <p:ph type="title"/>
          </p:nvPr>
        </p:nvSpPr>
        <p:spPr>
          <a:xfrm>
            <a:off x="395536" y="274638"/>
            <a:ext cx="8291264"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招生作業時程</a:t>
            </a:r>
            <a:endParaRPr/>
          </a:p>
        </p:txBody>
      </p:sp>
      <p:grpSp>
        <p:nvGrpSpPr>
          <p:cNvPr id="840" name="Google Shape;840;p44"/>
          <p:cNvGrpSpPr/>
          <p:nvPr/>
        </p:nvGrpSpPr>
        <p:grpSpPr>
          <a:xfrm>
            <a:off x="755576" y="4469900"/>
            <a:ext cx="7992888" cy="2088232"/>
            <a:chOff x="0" y="0"/>
            <a:chExt cx="63347" cy="19272"/>
          </a:xfrm>
        </p:grpSpPr>
        <p:grpSp>
          <p:nvGrpSpPr>
            <p:cNvPr id="841" name="Google Shape;841;p44"/>
            <p:cNvGrpSpPr/>
            <p:nvPr/>
          </p:nvGrpSpPr>
          <p:grpSpPr>
            <a:xfrm>
              <a:off x="0" y="0"/>
              <a:ext cx="9131" cy="19252"/>
              <a:chOff x="0" y="0"/>
              <a:chExt cx="9131" cy="19252"/>
            </a:xfrm>
          </p:grpSpPr>
          <p:sp>
            <p:nvSpPr>
              <p:cNvPr id="842" name="Google Shape;842;p44"/>
              <p:cNvSpPr/>
              <p:nvPr/>
            </p:nvSpPr>
            <p:spPr>
              <a:xfrm>
                <a:off x="0" y="0"/>
                <a:ext cx="9131" cy="11633"/>
              </a:xfrm>
              <a:prstGeom prst="homePlate">
                <a:avLst>
                  <a:gd fmla="val 31551" name="adj"/>
                </a:avLst>
              </a:prstGeom>
              <a:solidFill>
                <a:srgbClr val="D6E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高三上</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12~1月</a:t>
                </a:r>
                <a:endParaRPr b="0" i="0" sz="1800" u="none" cap="none" strike="noStrike">
                  <a:solidFill>
                    <a:schemeClr val="dk1"/>
                  </a:solidFill>
                  <a:latin typeface="Times New Roman"/>
                  <a:ea typeface="Times New Roman"/>
                  <a:cs typeface="Times New Roman"/>
                  <a:sym typeface="Times New Roman"/>
                </a:endParaRPr>
              </a:p>
            </p:txBody>
          </p:sp>
          <p:sp>
            <p:nvSpPr>
              <p:cNvPr id="843" name="Google Shape;843;p44"/>
              <p:cNvSpPr txBox="1"/>
              <p:nvPr/>
            </p:nvSpPr>
            <p:spPr>
              <a:xfrm>
                <a:off x="0" y="13335"/>
                <a:ext cx="9131" cy="5917"/>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特殊選才</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grpSp>
        <p:grpSp>
          <p:nvGrpSpPr>
            <p:cNvPr id="844" name="Google Shape;844;p44"/>
            <p:cNvGrpSpPr/>
            <p:nvPr/>
          </p:nvGrpSpPr>
          <p:grpSpPr>
            <a:xfrm>
              <a:off x="0" y="0"/>
              <a:ext cx="63347" cy="19272"/>
              <a:chOff x="-4741" y="258"/>
              <a:chExt cx="76904" cy="17620"/>
            </a:xfrm>
          </p:grpSpPr>
          <p:grpSp>
            <p:nvGrpSpPr>
              <p:cNvPr id="845" name="Google Shape;845;p44"/>
              <p:cNvGrpSpPr/>
              <p:nvPr/>
            </p:nvGrpSpPr>
            <p:grpSpPr>
              <a:xfrm>
                <a:off x="6344" y="258"/>
                <a:ext cx="65819" cy="10712"/>
                <a:chOff x="5152" y="157"/>
                <a:chExt cx="53459" cy="6522"/>
              </a:xfrm>
            </p:grpSpPr>
            <p:sp>
              <p:nvSpPr>
                <p:cNvPr id="846" name="Google Shape;846;p44"/>
                <p:cNvSpPr/>
                <p:nvPr/>
              </p:nvSpPr>
              <p:spPr>
                <a:xfrm>
                  <a:off x="15708" y="157"/>
                  <a:ext cx="10314" cy="6468"/>
                </a:xfrm>
                <a:prstGeom prst="homePlate">
                  <a:avLst>
                    <a:gd fmla="val 39127" name="adj"/>
                  </a:avLst>
                </a:prstGeom>
                <a:solidFill>
                  <a:srgbClr val="FFE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高三下</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4月</a:t>
                  </a:r>
                  <a:endParaRPr b="0" i="0" sz="1800" u="none" cap="none" strike="noStrike">
                    <a:solidFill>
                      <a:schemeClr val="dk1"/>
                    </a:solidFill>
                    <a:latin typeface="Times New Roman"/>
                    <a:ea typeface="Times New Roman"/>
                    <a:cs typeface="Times New Roman"/>
                    <a:sym typeface="Times New Roman"/>
                  </a:endParaRPr>
                </a:p>
              </p:txBody>
            </p:sp>
            <p:sp>
              <p:nvSpPr>
                <p:cNvPr id="847" name="Google Shape;847;p44"/>
                <p:cNvSpPr/>
                <p:nvPr/>
              </p:nvSpPr>
              <p:spPr>
                <a:xfrm>
                  <a:off x="5152" y="202"/>
                  <a:ext cx="10722" cy="6477"/>
                </a:xfrm>
                <a:prstGeom prst="homePlate">
                  <a:avLst>
                    <a:gd fmla="val 31550" name="adj"/>
                  </a:avLst>
                </a:prstGeom>
                <a:solidFill>
                  <a:srgbClr val="C2D6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高三寒假</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1月底</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2月初</a:t>
                  </a:r>
                  <a:endParaRPr b="0" i="0" sz="1800" u="none" cap="none" strike="noStrike">
                    <a:solidFill>
                      <a:schemeClr val="dk1"/>
                    </a:solidFill>
                    <a:latin typeface="Times New Roman"/>
                    <a:ea typeface="Times New Roman"/>
                    <a:cs typeface="Times New Roman"/>
                    <a:sym typeface="Times New Roman"/>
                  </a:endParaRPr>
                </a:p>
              </p:txBody>
            </p:sp>
            <p:sp>
              <p:nvSpPr>
                <p:cNvPr id="848" name="Google Shape;848;p44"/>
                <p:cNvSpPr/>
                <p:nvPr/>
              </p:nvSpPr>
              <p:spPr>
                <a:xfrm>
                  <a:off x="26022" y="157"/>
                  <a:ext cx="11614" cy="6469"/>
                </a:xfrm>
                <a:prstGeom prst="homePlate">
                  <a:avLst>
                    <a:gd fmla="val 28493" name="adj"/>
                  </a:avLst>
                </a:prstGeom>
                <a:solidFill>
                  <a:srgbClr val="FFD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高三課程</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結束後</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5月初</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~6月初</a:t>
                  </a:r>
                  <a:endParaRPr b="0" i="0" sz="1800" u="none" cap="none" strike="noStrike">
                    <a:solidFill>
                      <a:schemeClr val="dk1"/>
                    </a:solidFill>
                    <a:latin typeface="Times New Roman"/>
                    <a:ea typeface="Times New Roman"/>
                    <a:cs typeface="Times New Roman"/>
                    <a:sym typeface="Times New Roman"/>
                  </a:endParaRPr>
                </a:p>
              </p:txBody>
            </p:sp>
            <p:sp>
              <p:nvSpPr>
                <p:cNvPr id="849" name="Google Shape;849;p44"/>
                <p:cNvSpPr/>
                <p:nvPr/>
              </p:nvSpPr>
              <p:spPr>
                <a:xfrm>
                  <a:off x="48086" y="210"/>
                  <a:ext cx="10525" cy="6466"/>
                </a:xfrm>
                <a:prstGeom prst="homePlate">
                  <a:avLst>
                    <a:gd fmla="val 40030" name="adj"/>
                  </a:avLst>
                </a:prstGeom>
                <a:solidFill>
                  <a:srgbClr val="EA6B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8月</a:t>
                  </a:r>
                  <a:endParaRPr b="0" i="0" sz="1800" u="none" cap="none" strike="noStrike">
                    <a:solidFill>
                      <a:schemeClr val="dk1"/>
                    </a:solidFill>
                    <a:latin typeface="Times New Roman"/>
                    <a:ea typeface="Times New Roman"/>
                    <a:cs typeface="Times New Roman"/>
                    <a:sym typeface="Times New Roman"/>
                  </a:endParaRPr>
                </a:p>
              </p:txBody>
            </p:sp>
            <p:sp>
              <p:nvSpPr>
                <p:cNvPr id="850" name="Google Shape;850;p44"/>
                <p:cNvSpPr/>
                <p:nvPr/>
              </p:nvSpPr>
              <p:spPr>
                <a:xfrm>
                  <a:off x="37636" y="211"/>
                  <a:ext cx="10450" cy="6468"/>
                </a:xfrm>
                <a:prstGeom prst="homePlate">
                  <a:avLst>
                    <a:gd fmla="val 38544" name="adj"/>
                  </a:avLst>
                </a:prstGeom>
                <a:solidFill>
                  <a:srgbClr val="F2A1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7月初</a:t>
                  </a:r>
                  <a:endParaRPr b="0" i="0" sz="1800" u="none" cap="none" strike="noStrike">
                    <a:solidFill>
                      <a:schemeClr val="dk1"/>
                    </a:solidFill>
                    <a:latin typeface="Times New Roman"/>
                    <a:ea typeface="Times New Roman"/>
                    <a:cs typeface="Times New Roman"/>
                    <a:sym typeface="Times New Roman"/>
                  </a:endParaRPr>
                </a:p>
              </p:txBody>
            </p:sp>
          </p:grpSp>
          <p:sp>
            <p:nvSpPr>
              <p:cNvPr id="851" name="Google Shape;851;p44"/>
              <p:cNvSpPr txBox="1"/>
              <p:nvPr/>
            </p:nvSpPr>
            <p:spPr>
              <a:xfrm>
                <a:off x="32264" y="12411"/>
                <a:ext cx="11589" cy="5410"/>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申請入學</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sp>
            <p:nvSpPr>
              <p:cNvPr id="852" name="Google Shape;852;p44"/>
              <p:cNvSpPr txBox="1"/>
              <p:nvPr/>
            </p:nvSpPr>
            <p:spPr>
              <a:xfrm>
                <a:off x="58975" y="12164"/>
                <a:ext cx="11472" cy="5359"/>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分發入學</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cxnSp>
            <p:nvCxnSpPr>
              <p:cNvPr id="853" name="Google Shape;853;p44"/>
              <p:cNvCxnSpPr/>
              <p:nvPr/>
            </p:nvCxnSpPr>
            <p:spPr>
              <a:xfrm>
                <a:off x="-4741" y="11578"/>
                <a:ext cx="75987" cy="0"/>
              </a:xfrm>
              <a:prstGeom prst="straightConnector1">
                <a:avLst/>
              </a:prstGeom>
              <a:noFill/>
              <a:ln cap="flat" cmpd="sng" w="12700">
                <a:solidFill>
                  <a:srgbClr val="000000"/>
                </a:solidFill>
                <a:prstDash val="solid"/>
                <a:miter lim="800000"/>
                <a:headEnd len="med" w="med" type="none"/>
                <a:tailEnd len="med" w="med" type="none"/>
              </a:ln>
            </p:spPr>
          </p:cxnSp>
          <p:sp>
            <p:nvSpPr>
              <p:cNvPr id="854" name="Google Shape;854;p44"/>
              <p:cNvSpPr txBox="1"/>
              <p:nvPr/>
            </p:nvSpPr>
            <p:spPr>
              <a:xfrm>
                <a:off x="19082" y="12468"/>
                <a:ext cx="11511" cy="5410"/>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繁星推薦</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grpSp>
      </p:grpSp>
      <p:cxnSp>
        <p:nvCxnSpPr>
          <p:cNvPr id="855" name="Google Shape;855;p44"/>
          <p:cNvCxnSpPr/>
          <p:nvPr/>
        </p:nvCxnSpPr>
        <p:spPr>
          <a:xfrm>
            <a:off x="635914" y="3861048"/>
            <a:ext cx="8136904" cy="0"/>
          </a:xfrm>
          <a:prstGeom prst="straightConnector1">
            <a:avLst/>
          </a:prstGeom>
          <a:noFill/>
          <a:ln cap="flat" cmpd="sng" w="38100">
            <a:solidFill>
              <a:srgbClr val="4F6128"/>
            </a:solidFill>
            <a:prstDash val="dash"/>
            <a:round/>
            <a:headEnd len="sm" w="sm" type="none"/>
            <a:tailEnd len="sm" w="sm" type="none"/>
          </a:ln>
        </p:spPr>
      </p:cxnSp>
      <p:grpSp>
        <p:nvGrpSpPr>
          <p:cNvPr id="856" name="Google Shape;856;p44"/>
          <p:cNvGrpSpPr/>
          <p:nvPr/>
        </p:nvGrpSpPr>
        <p:grpSpPr>
          <a:xfrm>
            <a:off x="755576" y="1556792"/>
            <a:ext cx="7992888" cy="2086065"/>
            <a:chOff x="0" y="0"/>
            <a:chExt cx="63347" cy="19252"/>
          </a:xfrm>
        </p:grpSpPr>
        <p:grpSp>
          <p:nvGrpSpPr>
            <p:cNvPr id="857" name="Google Shape;857;p44"/>
            <p:cNvGrpSpPr/>
            <p:nvPr/>
          </p:nvGrpSpPr>
          <p:grpSpPr>
            <a:xfrm>
              <a:off x="0" y="0"/>
              <a:ext cx="9131" cy="19252"/>
              <a:chOff x="0" y="0"/>
              <a:chExt cx="9131" cy="19252"/>
            </a:xfrm>
          </p:grpSpPr>
          <p:sp>
            <p:nvSpPr>
              <p:cNvPr id="858" name="Google Shape;858;p44"/>
              <p:cNvSpPr/>
              <p:nvPr/>
            </p:nvSpPr>
            <p:spPr>
              <a:xfrm>
                <a:off x="0" y="0"/>
                <a:ext cx="9131" cy="11633"/>
              </a:xfrm>
              <a:prstGeom prst="homePlate">
                <a:avLst>
                  <a:gd fmla="val 31551" name="adj"/>
                </a:avLst>
              </a:prstGeom>
              <a:noFill/>
              <a:ln cap="flat" cmpd="sng" w="381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高三上</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12~1月</a:t>
                </a:r>
                <a:endParaRPr b="0" i="0" sz="1800" u="none" cap="none" strike="noStrike">
                  <a:solidFill>
                    <a:schemeClr val="dk1"/>
                  </a:solidFill>
                  <a:latin typeface="Times New Roman"/>
                  <a:ea typeface="Times New Roman"/>
                  <a:cs typeface="Times New Roman"/>
                  <a:sym typeface="Times New Roman"/>
                </a:endParaRPr>
              </a:p>
            </p:txBody>
          </p:sp>
          <p:sp>
            <p:nvSpPr>
              <p:cNvPr id="859" name="Google Shape;859;p44"/>
              <p:cNvSpPr txBox="1"/>
              <p:nvPr/>
            </p:nvSpPr>
            <p:spPr>
              <a:xfrm>
                <a:off x="0" y="13335"/>
                <a:ext cx="9131" cy="5917"/>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特殊選才</a:t>
                </a:r>
                <a:endParaRPr/>
              </a:p>
              <a:p>
                <a:pPr indent="0" lvl="0" marL="0" marR="0" rtl="0" algn="ctr">
                  <a:spcBef>
                    <a:spcPts val="0"/>
                  </a:spcBef>
                  <a:spcAft>
                    <a:spcPts val="0"/>
                  </a:spcAft>
                  <a:buNone/>
                </a:pPr>
                <a:r>
                  <a:rPr b="1" i="0" lang="zh-TW" sz="1800" u="none" cap="none" strike="noStrike">
                    <a:solidFill>
                      <a:schemeClr val="dk1"/>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grpSp>
        <p:grpSp>
          <p:nvGrpSpPr>
            <p:cNvPr id="860" name="Google Shape;860;p44"/>
            <p:cNvGrpSpPr/>
            <p:nvPr/>
          </p:nvGrpSpPr>
          <p:grpSpPr>
            <a:xfrm>
              <a:off x="0" y="0"/>
              <a:ext cx="63347" cy="19219"/>
              <a:chOff x="-4741" y="258"/>
              <a:chExt cx="76904" cy="17572"/>
            </a:xfrm>
          </p:grpSpPr>
          <p:grpSp>
            <p:nvGrpSpPr>
              <p:cNvPr id="861" name="Google Shape;861;p44"/>
              <p:cNvGrpSpPr/>
              <p:nvPr/>
            </p:nvGrpSpPr>
            <p:grpSpPr>
              <a:xfrm>
                <a:off x="6344" y="258"/>
                <a:ext cx="65819" cy="10712"/>
                <a:chOff x="5152" y="157"/>
                <a:chExt cx="53459" cy="6522"/>
              </a:xfrm>
            </p:grpSpPr>
            <p:sp>
              <p:nvSpPr>
                <p:cNvPr id="862" name="Google Shape;862;p44"/>
                <p:cNvSpPr/>
                <p:nvPr/>
              </p:nvSpPr>
              <p:spPr>
                <a:xfrm>
                  <a:off x="5152" y="202"/>
                  <a:ext cx="10722" cy="6477"/>
                </a:xfrm>
                <a:prstGeom prst="homePlate">
                  <a:avLst>
                    <a:gd fmla="val 31550" name="adj"/>
                  </a:avLst>
                </a:prstGeom>
                <a:noFill/>
                <a:ln cap="flat" cmpd="sng" w="38100">
                  <a:solidFill>
                    <a:srgbClr val="99BA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高三寒假</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1月底</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2月初</a:t>
                  </a:r>
                  <a:endParaRPr b="0" i="0" sz="1800" u="none" cap="none" strike="noStrike">
                    <a:solidFill>
                      <a:schemeClr val="dk1"/>
                    </a:solidFill>
                    <a:latin typeface="Times New Roman"/>
                    <a:ea typeface="Times New Roman"/>
                    <a:cs typeface="Times New Roman"/>
                    <a:sym typeface="Times New Roman"/>
                  </a:endParaRPr>
                </a:p>
              </p:txBody>
            </p:sp>
            <p:sp>
              <p:nvSpPr>
                <p:cNvPr id="863" name="Google Shape;863;p44"/>
                <p:cNvSpPr/>
                <p:nvPr/>
              </p:nvSpPr>
              <p:spPr>
                <a:xfrm>
                  <a:off x="15844" y="157"/>
                  <a:ext cx="21792" cy="6469"/>
                </a:xfrm>
                <a:prstGeom prst="homePlate">
                  <a:avLst>
                    <a:gd fmla="val 28493" name="adj"/>
                  </a:avLst>
                </a:prstGeom>
                <a:noFill/>
                <a:ln cap="flat" cmpd="sng" w="38100">
                  <a:solidFill>
                    <a:srgbClr val="FFD4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高三下</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3~5月初</a:t>
                  </a:r>
                  <a:endParaRPr b="0" i="0" sz="1800" u="none" cap="none" strike="noStrike">
                    <a:solidFill>
                      <a:schemeClr val="dk1"/>
                    </a:solidFill>
                    <a:latin typeface="Times New Roman"/>
                    <a:ea typeface="Times New Roman"/>
                    <a:cs typeface="Times New Roman"/>
                    <a:sym typeface="Times New Roman"/>
                  </a:endParaRPr>
                </a:p>
              </p:txBody>
            </p:sp>
            <p:sp>
              <p:nvSpPr>
                <p:cNvPr id="864" name="Google Shape;864;p44"/>
                <p:cNvSpPr/>
                <p:nvPr/>
              </p:nvSpPr>
              <p:spPr>
                <a:xfrm>
                  <a:off x="48086" y="210"/>
                  <a:ext cx="10525" cy="6466"/>
                </a:xfrm>
                <a:prstGeom prst="homePlate">
                  <a:avLst>
                    <a:gd fmla="val 40030" name="adj"/>
                  </a:avLst>
                </a:prstGeom>
                <a:noFill/>
                <a:ln cap="flat" cmpd="sng" w="38100">
                  <a:solidFill>
                    <a:srgbClr val="EA6B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8月</a:t>
                  </a:r>
                  <a:endParaRPr b="0" i="0" sz="1800" u="none" cap="none" strike="noStrike">
                    <a:solidFill>
                      <a:schemeClr val="dk1"/>
                    </a:solidFill>
                    <a:latin typeface="Times New Roman"/>
                    <a:ea typeface="Times New Roman"/>
                    <a:cs typeface="Times New Roman"/>
                    <a:sym typeface="Times New Roman"/>
                  </a:endParaRPr>
                </a:p>
              </p:txBody>
            </p:sp>
            <p:sp>
              <p:nvSpPr>
                <p:cNvPr id="865" name="Google Shape;865;p44"/>
                <p:cNvSpPr/>
                <p:nvPr/>
              </p:nvSpPr>
              <p:spPr>
                <a:xfrm>
                  <a:off x="37636" y="211"/>
                  <a:ext cx="10450" cy="6468"/>
                </a:xfrm>
                <a:prstGeom prst="homePlate">
                  <a:avLst>
                    <a:gd fmla="val 38544" name="adj"/>
                  </a:avLst>
                </a:prstGeom>
                <a:noFill/>
                <a:ln cap="flat" cmpd="sng" w="38100">
                  <a:solidFill>
                    <a:srgbClr val="F2A16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高三</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畢業後</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7月初</a:t>
                  </a:r>
                  <a:endParaRPr b="0" i="0" sz="1800" u="none" cap="none" strike="noStrike">
                    <a:solidFill>
                      <a:schemeClr val="dk1"/>
                    </a:solidFill>
                    <a:latin typeface="Times New Roman"/>
                    <a:ea typeface="Times New Roman"/>
                    <a:cs typeface="Times New Roman"/>
                    <a:sym typeface="Times New Roman"/>
                  </a:endParaRPr>
                </a:p>
              </p:txBody>
            </p:sp>
          </p:grpSp>
          <p:sp>
            <p:nvSpPr>
              <p:cNvPr id="866" name="Google Shape;866;p44"/>
              <p:cNvSpPr txBox="1"/>
              <p:nvPr/>
            </p:nvSpPr>
            <p:spPr>
              <a:xfrm>
                <a:off x="19508" y="12411"/>
                <a:ext cx="24345" cy="5410"/>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繁星推薦、個人申請</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sp>
            <p:nvSpPr>
              <p:cNvPr id="867" name="Google Shape;867;p44"/>
              <p:cNvSpPr txBox="1"/>
              <p:nvPr/>
            </p:nvSpPr>
            <p:spPr>
              <a:xfrm>
                <a:off x="58975" y="12164"/>
                <a:ext cx="11472" cy="5359"/>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考試入學</a:t>
                </a:r>
                <a:endParaRPr/>
              </a:p>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招生作業</a:t>
                </a:r>
                <a:endParaRPr b="0" i="0" sz="1800" u="none" cap="none" strike="noStrike">
                  <a:solidFill>
                    <a:schemeClr val="dk1"/>
                  </a:solidFill>
                  <a:latin typeface="Times New Roman"/>
                  <a:ea typeface="Times New Roman"/>
                  <a:cs typeface="Times New Roman"/>
                  <a:sym typeface="Times New Roman"/>
                </a:endParaRPr>
              </a:p>
            </p:txBody>
          </p:sp>
          <p:sp>
            <p:nvSpPr>
              <p:cNvPr id="868" name="Google Shape;868;p44"/>
              <p:cNvSpPr txBox="1"/>
              <p:nvPr/>
            </p:nvSpPr>
            <p:spPr>
              <a:xfrm>
                <a:off x="47779" y="12468"/>
                <a:ext cx="7239" cy="5156"/>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指考</a:t>
                </a:r>
                <a:endParaRPr b="0" i="0" sz="1800" u="none" cap="none" strike="noStrike">
                  <a:solidFill>
                    <a:schemeClr val="dk1"/>
                  </a:solidFill>
                  <a:latin typeface="Times New Roman"/>
                  <a:ea typeface="Times New Roman"/>
                  <a:cs typeface="Times New Roman"/>
                  <a:sym typeface="Times New Roman"/>
                </a:endParaRPr>
              </a:p>
            </p:txBody>
          </p:sp>
          <p:sp>
            <p:nvSpPr>
              <p:cNvPr id="869" name="Google Shape;869;p44"/>
              <p:cNvSpPr/>
              <p:nvPr/>
            </p:nvSpPr>
            <p:spPr>
              <a:xfrm>
                <a:off x="8352" y="12420"/>
                <a:ext cx="7614" cy="5410"/>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學測</a:t>
                </a:r>
                <a:endParaRPr b="0" i="0" sz="1800" u="none" cap="none" strike="noStrike">
                  <a:solidFill>
                    <a:schemeClr val="dk1"/>
                  </a:solidFill>
                  <a:latin typeface="Times New Roman"/>
                  <a:ea typeface="Times New Roman"/>
                  <a:cs typeface="Times New Roman"/>
                  <a:sym typeface="Times New Roman"/>
                </a:endParaRPr>
              </a:p>
            </p:txBody>
          </p:sp>
          <p:cxnSp>
            <p:nvCxnSpPr>
              <p:cNvPr id="870" name="Google Shape;870;p44"/>
              <p:cNvCxnSpPr/>
              <p:nvPr/>
            </p:nvCxnSpPr>
            <p:spPr>
              <a:xfrm>
                <a:off x="-4741" y="11578"/>
                <a:ext cx="75987" cy="0"/>
              </a:xfrm>
              <a:prstGeom prst="straightConnector1">
                <a:avLst/>
              </a:prstGeom>
              <a:noFill/>
              <a:ln cap="flat" cmpd="sng" w="12700">
                <a:solidFill>
                  <a:srgbClr val="000000"/>
                </a:solidFill>
                <a:prstDash val="solid"/>
                <a:miter lim="800000"/>
                <a:headEnd len="med" w="med" type="none"/>
                <a:tailEnd len="med" w="med" type="none"/>
              </a:ln>
            </p:spPr>
          </p:cxnSp>
        </p:grpSp>
      </p:grpSp>
      <p:sp>
        <p:nvSpPr>
          <p:cNvPr id="871" name="Google Shape;871;p44"/>
          <p:cNvSpPr txBox="1"/>
          <p:nvPr/>
        </p:nvSpPr>
        <p:spPr>
          <a:xfrm>
            <a:off x="35496" y="1095141"/>
            <a:ext cx="936104"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現況</a:t>
            </a:r>
            <a:endParaRPr b="1" sz="2400" u="sng">
              <a:solidFill>
                <a:srgbClr val="C00000"/>
              </a:solidFill>
              <a:latin typeface="Arial"/>
              <a:ea typeface="Arial"/>
              <a:cs typeface="Arial"/>
              <a:sym typeface="Arial"/>
            </a:endParaRPr>
          </a:p>
        </p:txBody>
      </p:sp>
      <p:sp>
        <p:nvSpPr>
          <p:cNvPr id="872" name="Google Shape;872;p44"/>
          <p:cNvSpPr txBox="1"/>
          <p:nvPr/>
        </p:nvSpPr>
        <p:spPr>
          <a:xfrm>
            <a:off x="49110" y="3861048"/>
            <a:ext cx="2080879" cy="461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u="sng">
                <a:solidFill>
                  <a:srgbClr val="C00000"/>
                </a:solidFill>
                <a:latin typeface="Arial"/>
                <a:ea typeface="Arial"/>
                <a:cs typeface="Arial"/>
                <a:sym typeface="Arial"/>
              </a:rPr>
              <a:t>111學年度</a:t>
            </a:r>
            <a:endParaRPr b="1" sz="2400" u="sng">
              <a:solidFill>
                <a:srgbClr val="C00000"/>
              </a:solidFill>
              <a:latin typeface="Arial"/>
              <a:ea typeface="Arial"/>
              <a:cs typeface="Arial"/>
              <a:sym typeface="Arial"/>
            </a:endParaRPr>
          </a:p>
        </p:txBody>
      </p:sp>
      <p:sp>
        <p:nvSpPr>
          <p:cNvPr id="873" name="Google Shape;873;p44"/>
          <p:cNvSpPr txBox="1"/>
          <p:nvPr/>
        </p:nvSpPr>
        <p:spPr>
          <a:xfrm>
            <a:off x="6236353" y="5900410"/>
            <a:ext cx="752373" cy="724049"/>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4444"/>
              </a:lnSpc>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分科測驗（Y）</a:t>
            </a:r>
            <a:endParaRPr b="0" i="0" sz="1800" u="none" cap="none" strike="noStrike">
              <a:solidFill>
                <a:schemeClr val="dk1"/>
              </a:solidFill>
              <a:latin typeface="Times New Roman"/>
              <a:ea typeface="Times New Roman"/>
              <a:cs typeface="Times New Roman"/>
              <a:sym typeface="Times New Roman"/>
            </a:endParaRPr>
          </a:p>
        </p:txBody>
      </p:sp>
      <p:sp>
        <p:nvSpPr>
          <p:cNvPr id="874" name="Google Shape;874;p44"/>
          <p:cNvSpPr/>
          <p:nvPr/>
        </p:nvSpPr>
        <p:spPr>
          <a:xfrm>
            <a:off x="2106627" y="5916967"/>
            <a:ext cx="791348" cy="70749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rgbClr val="000000"/>
                </a:solidFill>
                <a:latin typeface="Times New Roman"/>
                <a:ea typeface="Times New Roman"/>
                <a:cs typeface="Times New Roman"/>
                <a:sym typeface="Times New Roman"/>
              </a:rPr>
              <a:t>學測</a:t>
            </a:r>
            <a:r>
              <a:rPr b="1" lang="zh-TW" sz="1800">
                <a:solidFill>
                  <a:srgbClr val="000000"/>
                </a:solidFill>
                <a:latin typeface="Times New Roman"/>
                <a:ea typeface="Times New Roman"/>
                <a:cs typeface="Times New Roman"/>
                <a:sym typeface="Times New Roman"/>
              </a:rPr>
              <a:t>（</a:t>
            </a:r>
            <a:r>
              <a:rPr b="1" i="0" lang="zh-TW" sz="1800" u="none" cap="none" strike="noStrike">
                <a:solidFill>
                  <a:srgbClr val="000000"/>
                </a:solidFill>
                <a:latin typeface="Times New Roman"/>
                <a:ea typeface="Times New Roman"/>
                <a:cs typeface="Times New Roman"/>
                <a:sym typeface="Times New Roman"/>
              </a:rPr>
              <a:t>X）</a:t>
            </a:r>
            <a:endParaRPr b="0" i="0" sz="1800" u="none" cap="none" strike="noStrike">
              <a:solidFill>
                <a:schemeClr val="dk1"/>
              </a:solidFill>
              <a:latin typeface="Times New Roman"/>
              <a:ea typeface="Times New Roman"/>
              <a:cs typeface="Times New Roman"/>
              <a:sym typeface="Times New Roman"/>
            </a:endParaRPr>
          </a:p>
        </p:txBody>
      </p:sp>
      <p:sp>
        <p:nvSpPr>
          <p:cNvPr id="875" name="Google Shape;875;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grpSp>
        <p:nvGrpSpPr>
          <p:cNvPr id="882" name="Google Shape;882;p45"/>
          <p:cNvGrpSpPr/>
          <p:nvPr/>
        </p:nvGrpSpPr>
        <p:grpSpPr>
          <a:xfrm>
            <a:off x="2123728" y="1556792"/>
            <a:ext cx="4752528" cy="3594296"/>
            <a:chOff x="2274203" y="2042777"/>
            <a:chExt cx="4752528" cy="3594296"/>
          </a:xfrm>
        </p:grpSpPr>
        <p:pic>
          <p:nvPicPr>
            <p:cNvPr id="883" name="Google Shape;883;p45"/>
            <p:cNvPicPr preferRelativeResize="0"/>
            <p:nvPr/>
          </p:nvPicPr>
          <p:blipFill rotWithShape="1">
            <a:blip r:embed="rId3">
              <a:alphaModFix/>
            </a:blip>
            <a:srcRect b="0" l="0" r="0" t="0"/>
            <a:stretch/>
          </p:blipFill>
          <p:spPr>
            <a:xfrm>
              <a:off x="2274203" y="2042777"/>
              <a:ext cx="4608512" cy="341294"/>
            </a:xfrm>
            <a:prstGeom prst="rect">
              <a:avLst/>
            </a:prstGeom>
            <a:noFill/>
            <a:ln>
              <a:noFill/>
            </a:ln>
          </p:spPr>
        </p:pic>
        <p:pic>
          <p:nvPicPr>
            <p:cNvPr id="884" name="Google Shape;884;p45"/>
            <p:cNvPicPr preferRelativeResize="0"/>
            <p:nvPr/>
          </p:nvPicPr>
          <p:blipFill rotWithShape="1">
            <a:blip r:embed="rId3">
              <a:alphaModFix/>
            </a:blip>
            <a:srcRect b="0" l="0" r="0" t="0"/>
            <a:stretch/>
          </p:blipFill>
          <p:spPr>
            <a:xfrm>
              <a:off x="2274203" y="5283137"/>
              <a:ext cx="4752528" cy="353936"/>
            </a:xfrm>
            <a:prstGeom prst="rect">
              <a:avLst/>
            </a:prstGeom>
            <a:noFill/>
            <a:ln>
              <a:noFill/>
            </a:ln>
          </p:spPr>
        </p:pic>
      </p:grpSp>
      <p:sp>
        <p:nvSpPr>
          <p:cNvPr id="885" name="Google Shape;885;p45"/>
          <p:cNvSpPr txBox="1"/>
          <p:nvPr/>
        </p:nvSpPr>
        <p:spPr>
          <a:xfrm>
            <a:off x="683568" y="2060848"/>
            <a:ext cx="7992888" cy="2232248"/>
          </a:xfrm>
          <a:prstGeom prst="rect">
            <a:avLst/>
          </a:prstGeom>
          <a:no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None/>
            </a:pPr>
            <a:r>
              <a:rPr b="1" lang="zh-TW" sz="3600">
                <a:solidFill>
                  <a:srgbClr val="C00000"/>
                </a:solidFill>
                <a:latin typeface="Times New Roman"/>
                <a:ea typeface="Times New Roman"/>
                <a:cs typeface="Times New Roman"/>
                <a:sym typeface="Times New Roman"/>
              </a:rPr>
              <a:t>大學多元入學方案（適用111學年度起）</a:t>
            </a:r>
            <a:endParaRPr b="1" sz="3600">
              <a:solidFill>
                <a:srgbClr val="C00000"/>
              </a:solidFill>
              <a:latin typeface="Times New Roman"/>
              <a:ea typeface="Times New Roman"/>
              <a:cs typeface="Times New Roman"/>
              <a:sym typeface="Times New Roman"/>
            </a:endParaRPr>
          </a:p>
          <a:p>
            <a:pPr indent="0" lvl="0" marL="0" marR="0" rtl="0" algn="ctr">
              <a:lnSpc>
                <a:spcPct val="110000"/>
              </a:lnSpc>
              <a:spcBef>
                <a:spcPts val="2400"/>
              </a:spcBef>
              <a:spcAft>
                <a:spcPts val="0"/>
              </a:spcAft>
              <a:buNone/>
            </a:pPr>
            <a:r>
              <a:rPr b="1" lang="zh-TW" sz="3600">
                <a:solidFill>
                  <a:srgbClr val="C00000"/>
                </a:solidFill>
                <a:latin typeface="Times New Roman"/>
                <a:ea typeface="Times New Roman"/>
                <a:cs typeface="Times New Roman"/>
                <a:sym typeface="Times New Roman"/>
              </a:rPr>
              <a:t>──銜接措施</a:t>
            </a:r>
            <a:endParaRPr b="1" sz="3600">
              <a:solidFill>
                <a:srgbClr val="C0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Google Shape;892;p46"/>
          <p:cNvSpPr txBox="1"/>
          <p:nvPr>
            <p:ph type="title"/>
          </p:nvPr>
        </p:nvSpPr>
        <p:spPr>
          <a:xfrm>
            <a:off x="395536" y="26064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107</a:t>
            </a:r>
            <a:r>
              <a:rPr b="1" i="0" lang="zh-TW" sz="3200" u="none" cap="none" strike="noStrike">
                <a:solidFill>
                  <a:schemeClr val="dk1"/>
                </a:solidFill>
                <a:latin typeface="Arial"/>
                <a:ea typeface="Arial"/>
                <a:cs typeface="Arial"/>
                <a:sym typeface="Arial"/>
              </a:rPr>
              <a:t>學年度銜接措施-1</a:t>
            </a:r>
            <a:endParaRPr b="1" i="0" sz="3200" u="none" cap="none" strike="noStrike">
              <a:solidFill>
                <a:schemeClr val="dk1"/>
              </a:solidFill>
              <a:latin typeface="Arial"/>
              <a:ea typeface="Arial"/>
              <a:cs typeface="Arial"/>
              <a:sym typeface="Arial"/>
            </a:endParaRPr>
          </a:p>
        </p:txBody>
      </p:sp>
      <p:grpSp>
        <p:nvGrpSpPr>
          <p:cNvPr id="893" name="Google Shape;893;p46"/>
          <p:cNvGrpSpPr/>
          <p:nvPr/>
        </p:nvGrpSpPr>
        <p:grpSpPr>
          <a:xfrm>
            <a:off x="467544" y="1268755"/>
            <a:ext cx="8229600" cy="4923039"/>
            <a:chOff x="0" y="216019"/>
            <a:chExt cx="8229600" cy="4923039"/>
          </a:xfrm>
        </p:grpSpPr>
        <p:sp>
          <p:nvSpPr>
            <p:cNvPr id="894" name="Google Shape;894;p46"/>
            <p:cNvSpPr/>
            <p:nvPr/>
          </p:nvSpPr>
          <p:spPr>
            <a:xfrm>
              <a:off x="0" y="574052"/>
              <a:ext cx="8229600" cy="1857293"/>
            </a:xfrm>
            <a:prstGeom prst="rect">
              <a:avLst/>
            </a:prstGeom>
            <a:solidFill>
              <a:schemeClr val="lt1">
                <a:alpha val="89803"/>
              </a:schemeClr>
            </a:solidFill>
            <a:ln cap="flat" cmpd="sng" w="19050">
              <a:solidFill>
                <a:srgbClr val="86CCE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5" name="Google Shape;895;p46"/>
            <p:cNvSpPr txBox="1"/>
            <p:nvPr/>
          </p:nvSpPr>
          <p:spPr>
            <a:xfrm>
              <a:off x="0" y="574052"/>
              <a:ext cx="8229600" cy="1857293"/>
            </a:xfrm>
            <a:prstGeom prst="rect">
              <a:avLst/>
            </a:prstGeom>
            <a:noFill/>
            <a:ln>
              <a:noFill/>
            </a:ln>
          </p:spPr>
          <p:txBody>
            <a:bodyPr anchorCtr="0" anchor="t" bIns="170675" lIns="638700" spcFirstLastPara="1" rIns="638700" wrap="square" tIns="645650">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甄試期程從5週集中為2至3週，且不限於週末辦理</a:t>
              </a:r>
              <a:endParaRPr b="1"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107學年度招生甄試期程：107/4/11~107/4/29</a:t>
              </a:r>
              <a:endParaRPr b="1" i="0" sz="2400" u="none" cap="none" strike="noStrike">
                <a:solidFill>
                  <a:schemeClr val="dk1"/>
                </a:solidFill>
                <a:latin typeface="Arial"/>
                <a:ea typeface="Arial"/>
                <a:cs typeface="Arial"/>
                <a:sym typeface="Arial"/>
              </a:endParaRPr>
            </a:p>
          </p:txBody>
        </p:sp>
        <p:sp>
          <p:nvSpPr>
            <p:cNvPr id="896" name="Google Shape;896;p46"/>
            <p:cNvSpPr/>
            <p:nvPr/>
          </p:nvSpPr>
          <p:spPr>
            <a:xfrm>
              <a:off x="72007" y="216019"/>
              <a:ext cx="7835792" cy="779516"/>
            </a:xfrm>
            <a:prstGeom prst="roundRect">
              <a:avLst>
                <a:gd fmla="val 16667" name="adj"/>
              </a:avLst>
            </a:prstGeom>
            <a:gradFill>
              <a:gsLst>
                <a:gs pos="0">
                  <a:srgbClr val="29859E"/>
                </a:gs>
                <a:gs pos="80000">
                  <a:srgbClr val="36B0D0"/>
                </a:gs>
                <a:gs pos="100000">
                  <a:srgbClr val="33B3D5"/>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7" name="Google Shape;897;p46"/>
            <p:cNvSpPr txBox="1"/>
            <p:nvPr/>
          </p:nvSpPr>
          <p:spPr>
            <a:xfrm>
              <a:off x="110060" y="254072"/>
              <a:ext cx="7759686" cy="703410"/>
            </a:xfrm>
            <a:prstGeom prst="rect">
              <a:avLst/>
            </a:prstGeom>
            <a:noFill/>
            <a:ln>
              <a:noFill/>
            </a:ln>
          </p:spPr>
          <p:txBody>
            <a:bodyPr anchorCtr="0" anchor="ctr" bIns="0" lIns="217725" spcFirstLastPara="1" rIns="217725" wrap="square" tIns="0">
              <a:noAutofit/>
            </a:bodyPr>
            <a:lstStyle/>
            <a:p>
              <a:pPr indent="0" lvl="0" marL="0" marR="0" rtl="0" algn="l">
                <a:lnSpc>
                  <a:spcPct val="90000"/>
                </a:lnSpc>
                <a:spcBef>
                  <a:spcPts val="0"/>
                </a:spcBef>
                <a:spcAft>
                  <a:spcPts val="0"/>
                </a:spcAft>
                <a:buNone/>
              </a:pPr>
              <a:r>
                <a:rPr b="1" lang="zh-TW" sz="2800" cap="none">
                  <a:solidFill>
                    <a:schemeClr val="lt1"/>
                  </a:solidFill>
                  <a:latin typeface="Arial"/>
                  <a:ea typeface="Arial"/>
                  <a:cs typeface="Arial"/>
                  <a:sym typeface="Arial"/>
                </a:rPr>
                <a:t>個人申請第二階段甄試延至</a:t>
              </a:r>
              <a:r>
                <a:rPr b="1" lang="zh-TW" sz="2800" cap="none">
                  <a:solidFill>
                    <a:schemeClr val="lt1"/>
                  </a:solidFill>
                  <a:latin typeface="Times New Roman"/>
                  <a:ea typeface="Times New Roman"/>
                  <a:cs typeface="Times New Roman"/>
                  <a:sym typeface="Times New Roman"/>
                </a:rPr>
                <a:t>4</a:t>
              </a:r>
              <a:r>
                <a:rPr b="1" lang="zh-TW" sz="2800" cap="none">
                  <a:solidFill>
                    <a:schemeClr val="lt1"/>
                  </a:solidFill>
                  <a:latin typeface="Arial"/>
                  <a:ea typeface="Arial"/>
                  <a:cs typeface="Arial"/>
                  <a:sym typeface="Arial"/>
                </a:rPr>
                <a:t>月中開始進行</a:t>
              </a:r>
              <a:endParaRPr b="1" sz="2800" cap="none">
                <a:solidFill>
                  <a:schemeClr val="lt1"/>
                </a:solidFill>
                <a:latin typeface="Arial"/>
                <a:ea typeface="Arial"/>
                <a:cs typeface="Arial"/>
                <a:sym typeface="Arial"/>
              </a:endParaRPr>
            </a:p>
          </p:txBody>
        </p:sp>
        <p:sp>
          <p:nvSpPr>
            <p:cNvPr id="898" name="Google Shape;898;p46"/>
            <p:cNvSpPr/>
            <p:nvPr/>
          </p:nvSpPr>
          <p:spPr>
            <a:xfrm>
              <a:off x="0" y="3238350"/>
              <a:ext cx="8229600" cy="1900708"/>
            </a:xfrm>
            <a:prstGeom prst="rect">
              <a:avLst/>
            </a:prstGeom>
            <a:solidFill>
              <a:schemeClr val="lt1">
                <a:alpha val="89803"/>
              </a:schemeClr>
            </a:solidFill>
            <a:ln cap="flat" cmpd="sng" w="19050">
              <a:solidFill>
                <a:srgbClr val="FAB88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9" name="Google Shape;899;p46"/>
            <p:cNvSpPr txBox="1"/>
            <p:nvPr/>
          </p:nvSpPr>
          <p:spPr>
            <a:xfrm>
              <a:off x="0" y="3238350"/>
              <a:ext cx="8229600" cy="1900708"/>
            </a:xfrm>
            <a:prstGeom prst="rect">
              <a:avLst/>
            </a:prstGeom>
            <a:noFill/>
            <a:ln>
              <a:noFill/>
            </a:ln>
          </p:spPr>
          <p:txBody>
            <a:bodyPr anchorCtr="0" anchor="t" bIns="170675" lIns="638700" spcFirstLastPara="1" rIns="638700" wrap="square" tIns="645650">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校系要求（檢定、篩選、採計及比序）之學測科目，其成績總和不為零級分者，即可參加入學管道招生</a:t>
              </a:r>
              <a:endParaRPr b="0" i="0" sz="2400" u="none" cap="none" strike="noStrike">
                <a:solidFill>
                  <a:schemeClr val="dk1"/>
                </a:solidFill>
                <a:latin typeface="Arial"/>
                <a:ea typeface="Arial"/>
                <a:cs typeface="Arial"/>
                <a:sym typeface="Arial"/>
              </a:endParaRPr>
            </a:p>
          </p:txBody>
        </p:sp>
        <p:sp>
          <p:nvSpPr>
            <p:cNvPr id="900" name="Google Shape;900;p46"/>
            <p:cNvSpPr/>
            <p:nvPr/>
          </p:nvSpPr>
          <p:spPr>
            <a:xfrm>
              <a:off x="72008" y="2590271"/>
              <a:ext cx="7849054" cy="1095291"/>
            </a:xfrm>
            <a:prstGeom prst="roundRect">
              <a:avLst>
                <a:gd fmla="val 16667" name="adj"/>
              </a:avLst>
            </a:prstGeom>
            <a:gradFill>
              <a:gsLst>
                <a:gs pos="0">
                  <a:srgbClr val="C86C1F"/>
                </a:gs>
                <a:gs pos="80000">
                  <a:srgbClr val="FF8E29"/>
                </a:gs>
                <a:gs pos="100000">
                  <a:srgbClr val="FF8D25"/>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1" name="Google Shape;901;p46"/>
            <p:cNvSpPr txBox="1"/>
            <p:nvPr/>
          </p:nvSpPr>
          <p:spPr>
            <a:xfrm>
              <a:off x="125476" y="2643739"/>
              <a:ext cx="7742118" cy="988355"/>
            </a:xfrm>
            <a:prstGeom prst="rect">
              <a:avLst/>
            </a:prstGeom>
            <a:noFill/>
            <a:ln>
              <a:noFill/>
            </a:ln>
          </p:spPr>
          <p:txBody>
            <a:bodyPr anchorCtr="0" anchor="ctr" bIns="0" lIns="217725" spcFirstLastPara="1" rIns="217725" wrap="square" tIns="0">
              <a:noAutofit/>
            </a:bodyPr>
            <a:lstStyle/>
            <a:p>
              <a:pPr indent="0" lvl="0" marL="0" marR="0" rtl="0" algn="l">
                <a:lnSpc>
                  <a:spcPct val="90000"/>
                </a:lnSpc>
                <a:spcBef>
                  <a:spcPts val="0"/>
                </a:spcBef>
                <a:spcAft>
                  <a:spcPts val="0"/>
                </a:spcAft>
                <a:buNone/>
              </a:pPr>
              <a:r>
                <a:rPr b="1" lang="zh-TW" sz="2800">
                  <a:solidFill>
                    <a:schemeClr val="lt1"/>
                  </a:solidFill>
                  <a:latin typeface="Arial"/>
                  <a:ea typeface="Arial"/>
                  <a:cs typeface="Arial"/>
                  <a:sym typeface="Arial"/>
                </a:rPr>
                <a:t>取消學科能力測驗有任一考科為零級分不得參加入學管道之相關規定</a:t>
              </a:r>
              <a:endParaRPr b="1" sz="2800">
                <a:solidFill>
                  <a:schemeClr val="lt1"/>
                </a:solidFill>
                <a:latin typeface="Arial"/>
                <a:ea typeface="Arial"/>
                <a:cs typeface="Arial"/>
                <a:sym typeface="Arial"/>
              </a:endParaRPr>
            </a:p>
          </p:txBody>
        </p:sp>
      </p:grpSp>
      <p:sp>
        <p:nvSpPr>
          <p:cNvPr id="902" name="Google Shape;90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sp>
        <p:nvSpPr>
          <p:cNvPr id="909" name="Google Shape;909;p47"/>
          <p:cNvSpPr txBox="1"/>
          <p:nvPr>
            <p:ph type="title"/>
          </p:nvPr>
        </p:nvSpPr>
        <p:spPr>
          <a:xfrm>
            <a:off x="395536" y="26064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107</a:t>
            </a:r>
            <a:r>
              <a:rPr b="1" i="0" lang="zh-TW" sz="3200" u="none" cap="none" strike="noStrike">
                <a:solidFill>
                  <a:schemeClr val="dk1"/>
                </a:solidFill>
                <a:latin typeface="Arial"/>
                <a:ea typeface="Arial"/>
                <a:cs typeface="Arial"/>
                <a:sym typeface="Arial"/>
              </a:rPr>
              <a:t>學年度銜接措施-2</a:t>
            </a:r>
            <a:endParaRPr b="1" i="0" sz="3200" u="none" cap="none" strike="noStrike">
              <a:solidFill>
                <a:schemeClr val="dk1"/>
              </a:solidFill>
              <a:latin typeface="Arial"/>
              <a:ea typeface="Arial"/>
              <a:cs typeface="Arial"/>
              <a:sym typeface="Arial"/>
            </a:endParaRPr>
          </a:p>
        </p:txBody>
      </p:sp>
      <p:grpSp>
        <p:nvGrpSpPr>
          <p:cNvPr id="910" name="Google Shape;910;p47"/>
          <p:cNvGrpSpPr/>
          <p:nvPr/>
        </p:nvGrpSpPr>
        <p:grpSpPr>
          <a:xfrm>
            <a:off x="539552" y="1521929"/>
            <a:ext cx="8136904" cy="3172008"/>
            <a:chOff x="0" y="181161"/>
            <a:chExt cx="8136904" cy="3172008"/>
          </a:xfrm>
        </p:grpSpPr>
        <p:sp>
          <p:nvSpPr>
            <p:cNvPr id="911" name="Google Shape;911;p47"/>
            <p:cNvSpPr/>
            <p:nvPr/>
          </p:nvSpPr>
          <p:spPr>
            <a:xfrm>
              <a:off x="0" y="682935"/>
              <a:ext cx="8136904" cy="2670234"/>
            </a:xfrm>
            <a:prstGeom prst="rect">
              <a:avLst/>
            </a:prstGeom>
            <a:solidFill>
              <a:schemeClr val="lt1">
                <a:alpha val="89803"/>
              </a:schemeClr>
            </a:solidFill>
            <a:ln cap="flat" cmpd="sng" w="19050">
              <a:solidFill>
                <a:srgbClr val="C9E7A7"/>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2" name="Google Shape;912;p47"/>
            <p:cNvSpPr txBox="1"/>
            <p:nvPr/>
          </p:nvSpPr>
          <p:spPr>
            <a:xfrm>
              <a:off x="0" y="682935"/>
              <a:ext cx="8136904" cy="2670234"/>
            </a:xfrm>
            <a:prstGeom prst="rect">
              <a:avLst/>
            </a:prstGeom>
            <a:noFill/>
            <a:ln>
              <a:noFill/>
            </a:ln>
          </p:spPr>
          <p:txBody>
            <a:bodyPr anchorCtr="0" anchor="t" bIns="170675" lIns="631500" spcFirstLastPara="1" rIns="631500" wrap="square" tIns="5831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與傳統考科較無強烈關聯之特定校系</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少量名額、招生分組、不影響一般考生升學權益</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首年計有14校22系46名招生名額試辦以大學程式設計先修檢測（APCS）成績作為第一階段檢定或篩選</a:t>
              </a:r>
              <a:endParaRPr b="1" i="0" sz="2400" u="none" cap="none" strike="noStrike">
                <a:solidFill>
                  <a:schemeClr val="dk1"/>
                </a:solidFill>
                <a:latin typeface="Arial"/>
                <a:ea typeface="Arial"/>
                <a:cs typeface="Arial"/>
                <a:sym typeface="Arial"/>
              </a:endParaRPr>
            </a:p>
          </p:txBody>
        </p:sp>
        <p:sp>
          <p:nvSpPr>
            <p:cNvPr id="913" name="Google Shape;913;p47"/>
            <p:cNvSpPr/>
            <p:nvPr/>
          </p:nvSpPr>
          <p:spPr>
            <a:xfrm>
              <a:off x="144015" y="181161"/>
              <a:ext cx="7689203" cy="1006967"/>
            </a:xfrm>
            <a:prstGeom prst="roundRect">
              <a:avLst>
                <a:gd fmla="val 16667" name="adj"/>
              </a:avLst>
            </a:prstGeom>
            <a:gradFill>
              <a:gsLst>
                <a:gs pos="0">
                  <a:srgbClr val="759336"/>
                </a:gs>
                <a:gs pos="80000">
                  <a:srgbClr val="99C247"/>
                </a:gs>
                <a:gs pos="100000">
                  <a:srgbClr val="9BC545"/>
                </a:gs>
              </a:gsLst>
              <a:lin ang="16200000" scaled="0"/>
            </a:gra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4" name="Google Shape;914;p47"/>
            <p:cNvSpPr txBox="1"/>
            <p:nvPr/>
          </p:nvSpPr>
          <p:spPr>
            <a:xfrm>
              <a:off x="193171" y="230317"/>
              <a:ext cx="7590891" cy="908655"/>
            </a:xfrm>
            <a:prstGeom prst="rect">
              <a:avLst/>
            </a:prstGeom>
            <a:noFill/>
            <a:ln>
              <a:noFill/>
            </a:ln>
          </p:spPr>
          <p:txBody>
            <a:bodyPr anchorCtr="0" anchor="ctr" bIns="0" lIns="215275" spcFirstLastPara="1" rIns="215275" wrap="square" tIns="0">
              <a:noAutofit/>
            </a:bodyPr>
            <a:lstStyle/>
            <a:p>
              <a:pPr indent="0" lvl="0" marL="0" marR="0" rtl="0" algn="l">
                <a:lnSpc>
                  <a:spcPct val="90000"/>
                </a:lnSpc>
                <a:spcBef>
                  <a:spcPts val="0"/>
                </a:spcBef>
                <a:spcAft>
                  <a:spcPts val="0"/>
                </a:spcAft>
                <a:buNone/>
              </a:pPr>
              <a:r>
                <a:rPr b="1" lang="zh-TW" sz="2800">
                  <a:solidFill>
                    <a:schemeClr val="lt1"/>
                  </a:solidFill>
                  <a:latin typeface="Arial"/>
                  <a:ea typeface="Arial"/>
                  <a:cs typeface="Arial"/>
                  <a:sym typeface="Arial"/>
                </a:rPr>
                <a:t>試辦資訊領域校系於申請入學第一階段加入學習歷程資料進行檢定或篩選</a:t>
              </a:r>
              <a:endParaRPr b="1" sz="2800">
                <a:solidFill>
                  <a:schemeClr val="lt1"/>
                </a:solidFill>
                <a:latin typeface="Arial"/>
                <a:ea typeface="Arial"/>
                <a:cs typeface="Arial"/>
                <a:sym typeface="Arial"/>
              </a:endParaRPr>
            </a:p>
          </p:txBody>
        </p:sp>
      </p:grpSp>
      <p:sp>
        <p:nvSpPr>
          <p:cNvPr id="915" name="Google Shape;915;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48"/>
          <p:cNvSpPr txBox="1"/>
          <p:nvPr>
            <p:ph type="title"/>
          </p:nvPr>
        </p:nvSpPr>
        <p:spPr>
          <a:xfrm>
            <a:off x="395537" y="274638"/>
            <a:ext cx="8291263"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108</a:t>
            </a:r>
            <a:r>
              <a:rPr b="1" i="0" lang="zh-TW" sz="3200" u="none" cap="none" strike="noStrike">
                <a:solidFill>
                  <a:schemeClr val="dk1"/>
                </a:solidFill>
                <a:latin typeface="Arial"/>
                <a:ea typeface="Arial"/>
                <a:cs typeface="Arial"/>
                <a:sym typeface="Arial"/>
              </a:rPr>
              <a:t>學年度銜接措施</a:t>
            </a:r>
            <a:endParaRPr/>
          </a:p>
        </p:txBody>
      </p:sp>
      <p:grpSp>
        <p:nvGrpSpPr>
          <p:cNvPr id="921" name="Google Shape;921;p48"/>
          <p:cNvGrpSpPr/>
          <p:nvPr/>
        </p:nvGrpSpPr>
        <p:grpSpPr>
          <a:xfrm>
            <a:off x="457201" y="1616031"/>
            <a:ext cx="8229600" cy="1653121"/>
            <a:chOff x="0" y="15831"/>
            <a:chExt cx="8229600" cy="1653121"/>
          </a:xfrm>
        </p:grpSpPr>
        <p:sp>
          <p:nvSpPr>
            <p:cNvPr id="922" name="Google Shape;922;p48"/>
            <p:cNvSpPr/>
            <p:nvPr/>
          </p:nvSpPr>
          <p:spPr>
            <a:xfrm>
              <a:off x="0" y="15831"/>
              <a:ext cx="8229600" cy="767520"/>
            </a:xfrm>
            <a:prstGeom prst="roundRect">
              <a:avLst>
                <a:gd fmla="val 16667" name="adj"/>
              </a:avLst>
            </a:prstGeom>
            <a:gradFill>
              <a:gsLst>
                <a:gs pos="0">
                  <a:srgbClr val="FFA09D"/>
                </a:gs>
                <a:gs pos="35000">
                  <a:srgbClr val="FFBCBC"/>
                </a:gs>
                <a:gs pos="100000">
                  <a:srgbClr val="FFE2E2"/>
                </a:gs>
              </a:gsLst>
              <a:lin ang="16200000" scaled="0"/>
            </a:gradFill>
            <a:ln>
              <a:noFill/>
            </a:ln>
            <a:effectLst>
              <a:outerShdw blurRad="149987" rotWithShape="0" algn="ctr" dir="8460000" dist="250190">
                <a:srgbClr val="000000">
                  <a:alpha val="2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3" name="Google Shape;923;p48"/>
            <p:cNvSpPr txBox="1"/>
            <p:nvPr/>
          </p:nvSpPr>
          <p:spPr>
            <a:xfrm>
              <a:off x="37467" y="53298"/>
              <a:ext cx="8154666" cy="6925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b="1" lang="zh-TW" sz="2800">
                  <a:solidFill>
                    <a:schemeClr val="dk1"/>
                  </a:solidFill>
                  <a:latin typeface="Arial"/>
                  <a:ea typeface="Arial"/>
                  <a:cs typeface="Arial"/>
                  <a:sym typeface="Arial"/>
                </a:rPr>
                <a:t>申請入學</a:t>
              </a:r>
              <a:r>
                <a:rPr b="1" lang="zh-TW" sz="2800">
                  <a:solidFill>
                    <a:srgbClr val="C00000"/>
                  </a:solidFill>
                  <a:latin typeface="Arial"/>
                  <a:ea typeface="Arial"/>
                  <a:cs typeface="Arial"/>
                  <a:sym typeface="Arial"/>
                </a:rPr>
                <a:t>校系</a:t>
              </a:r>
              <a:r>
                <a:rPr b="1" lang="zh-TW" sz="2800">
                  <a:solidFill>
                    <a:schemeClr val="dk1"/>
                  </a:solidFill>
                  <a:latin typeface="Arial"/>
                  <a:ea typeface="Arial"/>
                  <a:cs typeface="Arial"/>
                  <a:sym typeface="Arial"/>
                </a:rPr>
                <a:t>參採學測成績至多4科</a:t>
              </a:r>
              <a:endParaRPr b="1" sz="2800">
                <a:solidFill>
                  <a:schemeClr val="dk1"/>
                </a:solidFill>
                <a:latin typeface="Arial"/>
                <a:ea typeface="Arial"/>
                <a:cs typeface="Arial"/>
                <a:sym typeface="Arial"/>
              </a:endParaRPr>
            </a:p>
          </p:txBody>
        </p:sp>
        <p:sp>
          <p:nvSpPr>
            <p:cNvPr id="924" name="Google Shape;924;p48"/>
            <p:cNvSpPr/>
            <p:nvPr/>
          </p:nvSpPr>
          <p:spPr>
            <a:xfrm>
              <a:off x="0" y="901432"/>
              <a:ext cx="8229600" cy="767520"/>
            </a:xfrm>
            <a:prstGeom prst="roundRect">
              <a:avLst>
                <a:gd fmla="val 16667" name="adj"/>
              </a:avLst>
            </a:prstGeom>
            <a:gradFill>
              <a:gsLst>
                <a:gs pos="0">
                  <a:srgbClr val="D8FBA5"/>
                </a:gs>
                <a:gs pos="35000">
                  <a:srgbClr val="E4FBC0"/>
                </a:gs>
                <a:gs pos="100000">
                  <a:srgbClr val="F4FEE6"/>
                </a:gs>
              </a:gsLst>
              <a:lin ang="16200000" scaled="0"/>
            </a:gradFill>
            <a:ln>
              <a:noFill/>
            </a:ln>
            <a:effectLst>
              <a:outerShdw blurRad="149987" rotWithShape="0" algn="ctr" dir="8460000" dist="250190">
                <a:srgbClr val="000000">
                  <a:alpha val="2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5" name="Google Shape;925;p48"/>
            <p:cNvSpPr txBox="1"/>
            <p:nvPr/>
          </p:nvSpPr>
          <p:spPr>
            <a:xfrm>
              <a:off x="37467" y="938899"/>
              <a:ext cx="8154666" cy="6925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b="1" lang="zh-TW" sz="2800">
                  <a:solidFill>
                    <a:schemeClr val="dk1"/>
                  </a:solidFill>
                  <a:latin typeface="Arial"/>
                  <a:ea typeface="Arial"/>
                  <a:cs typeface="Arial"/>
                  <a:sym typeface="Arial"/>
                </a:rPr>
                <a:t>學測</a:t>
              </a:r>
              <a:r>
                <a:rPr b="1" lang="zh-TW" sz="2800">
                  <a:solidFill>
                    <a:srgbClr val="C00000"/>
                  </a:solidFill>
                  <a:latin typeface="Arial"/>
                  <a:ea typeface="Arial"/>
                  <a:cs typeface="Arial"/>
                  <a:sym typeface="Arial"/>
                </a:rPr>
                <a:t>考生</a:t>
              </a:r>
              <a:r>
                <a:rPr b="1" lang="zh-TW" sz="2800">
                  <a:solidFill>
                    <a:schemeClr val="dk1"/>
                  </a:solidFill>
                  <a:latin typeface="Arial"/>
                  <a:ea typeface="Arial"/>
                  <a:cs typeface="Arial"/>
                  <a:sym typeface="Arial"/>
                </a:rPr>
                <a:t>從</a:t>
              </a:r>
              <a:r>
                <a:rPr b="1" lang="zh-TW" sz="2800">
                  <a:solidFill>
                    <a:schemeClr val="dk1"/>
                  </a:solidFill>
                  <a:latin typeface="Times New Roman"/>
                  <a:ea typeface="Times New Roman"/>
                  <a:cs typeface="Times New Roman"/>
                  <a:sym typeface="Times New Roman"/>
                </a:rPr>
                <a:t>5</a:t>
              </a:r>
              <a:r>
                <a:rPr b="1" lang="zh-TW" sz="2800">
                  <a:solidFill>
                    <a:schemeClr val="dk1"/>
                  </a:solidFill>
                  <a:latin typeface="Arial"/>
                  <a:ea typeface="Arial"/>
                  <a:cs typeface="Arial"/>
                  <a:sym typeface="Arial"/>
                </a:rPr>
                <a:t>科必考改為</a:t>
              </a:r>
              <a:r>
                <a:rPr b="1" lang="zh-TW" sz="2800">
                  <a:solidFill>
                    <a:schemeClr val="dk1"/>
                  </a:solidFill>
                  <a:latin typeface="Times New Roman"/>
                  <a:ea typeface="Times New Roman"/>
                  <a:cs typeface="Times New Roman"/>
                  <a:sym typeface="Times New Roman"/>
                </a:rPr>
                <a:t>5</a:t>
              </a:r>
              <a:r>
                <a:rPr b="1" lang="zh-TW" sz="2800">
                  <a:solidFill>
                    <a:schemeClr val="dk1"/>
                  </a:solidFill>
                  <a:latin typeface="Arial"/>
                  <a:ea typeface="Arial"/>
                  <a:cs typeface="Arial"/>
                  <a:sym typeface="Arial"/>
                </a:rPr>
                <a:t>科選考</a:t>
              </a:r>
              <a:endParaRPr b="1" sz="2800">
                <a:solidFill>
                  <a:schemeClr val="dk1"/>
                </a:solidFill>
                <a:latin typeface="Arial"/>
                <a:ea typeface="Arial"/>
                <a:cs typeface="Arial"/>
                <a:sym typeface="Arial"/>
              </a:endParaRPr>
            </a:p>
          </p:txBody>
        </p:sp>
      </p:grpSp>
      <p:sp>
        <p:nvSpPr>
          <p:cNvPr id="926" name="Google Shape;926;p48"/>
          <p:cNvSpPr txBox="1"/>
          <p:nvPr/>
        </p:nvSpPr>
        <p:spPr>
          <a:xfrm>
            <a:off x="611560" y="3725666"/>
            <a:ext cx="6336704" cy="584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200">
                <a:solidFill>
                  <a:srgbClr val="000000"/>
                </a:solidFill>
                <a:latin typeface="Times New Roman"/>
                <a:ea typeface="Times New Roman"/>
                <a:cs typeface="Times New Roman"/>
                <a:sym typeface="Times New Roman"/>
              </a:rPr>
              <a:t>其他（109學年度）銜接措施</a:t>
            </a:r>
            <a:endParaRPr b="1" sz="3200">
              <a:solidFill>
                <a:srgbClr val="000000"/>
              </a:solidFill>
              <a:latin typeface="Times New Roman"/>
              <a:ea typeface="Times New Roman"/>
              <a:cs typeface="Times New Roman"/>
              <a:sym typeface="Times New Roman"/>
            </a:endParaRPr>
          </a:p>
        </p:txBody>
      </p:sp>
      <p:grpSp>
        <p:nvGrpSpPr>
          <p:cNvPr id="927" name="Google Shape;927;p48"/>
          <p:cNvGrpSpPr/>
          <p:nvPr/>
        </p:nvGrpSpPr>
        <p:grpSpPr>
          <a:xfrm>
            <a:off x="539552" y="4594688"/>
            <a:ext cx="8136904" cy="1053000"/>
            <a:chOff x="0" y="13559"/>
            <a:chExt cx="8136904" cy="1053000"/>
          </a:xfrm>
        </p:grpSpPr>
        <p:sp>
          <p:nvSpPr>
            <p:cNvPr id="928" name="Google Shape;928;p48"/>
            <p:cNvSpPr/>
            <p:nvPr/>
          </p:nvSpPr>
          <p:spPr>
            <a:xfrm>
              <a:off x="0" y="13559"/>
              <a:ext cx="8136904" cy="1053000"/>
            </a:xfrm>
            <a:prstGeom prst="roundRect">
              <a:avLst>
                <a:gd fmla="val 16667" name="adj"/>
              </a:avLst>
            </a:prstGeom>
            <a:gradFill>
              <a:gsLst>
                <a:gs pos="0">
                  <a:srgbClr val="99EAFF"/>
                </a:gs>
                <a:gs pos="35000">
                  <a:srgbClr val="B8F1FF"/>
                </a:gs>
                <a:gs pos="100000">
                  <a:srgbClr val="E2FBFF"/>
                </a:gs>
              </a:gsLst>
              <a:lin ang="16200000" scaled="0"/>
            </a:gradFill>
            <a:ln>
              <a:noFill/>
            </a:ln>
            <a:effectLst>
              <a:outerShdw blurRad="149987" rotWithShape="0" algn="ctr" dir="8460000" dist="250190">
                <a:srgbClr val="000000">
                  <a:alpha val="2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9" name="Google Shape;929;p48"/>
            <p:cNvSpPr txBox="1"/>
            <p:nvPr/>
          </p:nvSpPr>
          <p:spPr>
            <a:xfrm>
              <a:off x="51403" y="64962"/>
              <a:ext cx="8034098" cy="950194"/>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None/>
              </a:pPr>
              <a:r>
                <a:rPr b="1" lang="zh-TW" sz="2500">
                  <a:solidFill>
                    <a:schemeClr val="dk1"/>
                  </a:solidFill>
                  <a:latin typeface="Arial"/>
                  <a:ea typeface="Arial"/>
                  <a:cs typeface="Arial"/>
                  <a:sym typeface="Arial"/>
                </a:rPr>
                <a:t>於每屆高中學生申請入學前至少兩年公布參採學習歷程方式</a:t>
              </a:r>
              <a:endParaRPr b="1" sz="2500">
                <a:solidFill>
                  <a:schemeClr val="dk1"/>
                </a:solidFill>
                <a:latin typeface="Arial"/>
                <a:ea typeface="Arial"/>
                <a:cs typeface="Arial"/>
                <a:sym typeface="Arial"/>
              </a:endParaRPr>
            </a:p>
          </p:txBody>
        </p:sp>
      </p:grpSp>
      <p:pic>
        <p:nvPicPr>
          <p:cNvPr id="930" name="Google Shape;930;p48"/>
          <p:cNvPicPr preferRelativeResize="0"/>
          <p:nvPr/>
        </p:nvPicPr>
        <p:blipFill rotWithShape="1">
          <a:blip r:embed="rId3">
            <a:alphaModFix/>
          </a:blip>
          <a:srcRect b="0" l="0" r="0" t="0"/>
          <a:stretch/>
        </p:blipFill>
        <p:spPr>
          <a:xfrm rot="483117">
            <a:off x="6864088" y="1430031"/>
            <a:ext cx="2025121" cy="2025121"/>
          </a:xfrm>
          <a:prstGeom prst="rect">
            <a:avLst/>
          </a:prstGeom>
          <a:noFill/>
          <a:ln>
            <a:noFill/>
          </a:ln>
        </p:spPr>
      </p:pic>
      <p:cxnSp>
        <p:nvCxnSpPr>
          <p:cNvPr id="931" name="Google Shape;931;p48"/>
          <p:cNvCxnSpPr/>
          <p:nvPr/>
        </p:nvCxnSpPr>
        <p:spPr>
          <a:xfrm>
            <a:off x="611560" y="4437112"/>
            <a:ext cx="8208912" cy="0"/>
          </a:xfrm>
          <a:prstGeom prst="straightConnector1">
            <a:avLst/>
          </a:prstGeom>
          <a:noFill/>
          <a:ln cap="flat" cmpd="sng" w="57150">
            <a:solidFill>
              <a:srgbClr val="7030A0"/>
            </a:solidFill>
            <a:prstDash val="solid"/>
            <a:round/>
            <a:headEnd len="sm" w="sm" type="none"/>
            <a:tailEnd len="sm" w="sm" type="none"/>
          </a:ln>
        </p:spPr>
      </p:cxnSp>
      <p:sp>
        <p:nvSpPr>
          <p:cNvPr id="932" name="Google Shape;932;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grpSp>
        <p:nvGrpSpPr>
          <p:cNvPr id="937" name="Google Shape;937;p49"/>
          <p:cNvGrpSpPr/>
          <p:nvPr/>
        </p:nvGrpSpPr>
        <p:grpSpPr>
          <a:xfrm>
            <a:off x="613347" y="1988840"/>
            <a:ext cx="7701281" cy="432048"/>
            <a:chOff x="1787" y="0"/>
            <a:chExt cx="7701281" cy="432048"/>
          </a:xfrm>
        </p:grpSpPr>
        <p:sp>
          <p:nvSpPr>
            <p:cNvPr id="938" name="Google Shape;938;p49"/>
            <p:cNvSpPr/>
            <p:nvPr/>
          </p:nvSpPr>
          <p:spPr>
            <a:xfrm>
              <a:off x="1787" y="0"/>
              <a:ext cx="1528145" cy="432048"/>
            </a:xfrm>
            <a:prstGeom prst="chevron">
              <a:avLst>
                <a:gd fmla="val 50000" name="adj"/>
              </a:avLst>
            </a:prstGeom>
            <a:solidFill>
              <a:srgbClr val="FFE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9" name="Google Shape;939;p49"/>
            <p:cNvSpPr txBox="1"/>
            <p:nvPr/>
          </p:nvSpPr>
          <p:spPr>
            <a:xfrm>
              <a:off x="217811" y="0"/>
              <a:ext cx="1096097" cy="43204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None/>
              </a:pPr>
              <a:r>
                <a:rPr b="1" lang="zh-TW" sz="2400">
                  <a:solidFill>
                    <a:srgbClr val="002060"/>
                  </a:solidFill>
                  <a:latin typeface="Times New Roman"/>
                  <a:ea typeface="Times New Roman"/>
                  <a:cs typeface="Times New Roman"/>
                  <a:sym typeface="Times New Roman"/>
                </a:rPr>
                <a:t>107</a:t>
              </a:r>
              <a:endParaRPr sz="2400">
                <a:solidFill>
                  <a:srgbClr val="002060"/>
                </a:solidFill>
                <a:latin typeface="Times New Roman"/>
                <a:ea typeface="Times New Roman"/>
                <a:cs typeface="Times New Roman"/>
                <a:sym typeface="Times New Roman"/>
              </a:endParaRPr>
            </a:p>
          </p:txBody>
        </p:sp>
        <p:sp>
          <p:nvSpPr>
            <p:cNvPr id="940" name="Google Shape;940;p49"/>
            <p:cNvSpPr/>
            <p:nvPr/>
          </p:nvSpPr>
          <p:spPr>
            <a:xfrm>
              <a:off x="1300818" y="0"/>
              <a:ext cx="1557998" cy="432048"/>
            </a:xfrm>
            <a:prstGeom prst="chevron">
              <a:avLst>
                <a:gd fmla="val 50000" name="adj"/>
              </a:avLst>
            </a:prstGeom>
            <a:solidFill>
              <a:srgbClr val="FFC9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1" name="Google Shape;941;p49"/>
            <p:cNvSpPr txBox="1"/>
            <p:nvPr/>
          </p:nvSpPr>
          <p:spPr>
            <a:xfrm>
              <a:off x="1516842" y="0"/>
              <a:ext cx="1125950" cy="43204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None/>
              </a:pPr>
              <a:r>
                <a:rPr b="1" lang="zh-TW" sz="2400">
                  <a:solidFill>
                    <a:srgbClr val="002060"/>
                  </a:solidFill>
                  <a:latin typeface="Times New Roman"/>
                  <a:ea typeface="Times New Roman"/>
                  <a:cs typeface="Times New Roman"/>
                  <a:sym typeface="Times New Roman"/>
                </a:rPr>
                <a:t>108</a:t>
              </a:r>
              <a:endParaRPr sz="2400">
                <a:solidFill>
                  <a:srgbClr val="002060"/>
                </a:solidFill>
                <a:latin typeface="Times New Roman"/>
                <a:ea typeface="Times New Roman"/>
                <a:cs typeface="Times New Roman"/>
                <a:sym typeface="Times New Roman"/>
              </a:endParaRPr>
            </a:p>
          </p:txBody>
        </p:sp>
        <p:sp>
          <p:nvSpPr>
            <p:cNvPr id="942" name="Google Shape;942;p49"/>
            <p:cNvSpPr/>
            <p:nvPr/>
          </p:nvSpPr>
          <p:spPr>
            <a:xfrm>
              <a:off x="2629703" y="0"/>
              <a:ext cx="1579810" cy="432048"/>
            </a:xfrm>
            <a:prstGeom prst="chevron">
              <a:avLst>
                <a:gd fmla="val 50000" name="adj"/>
              </a:avLst>
            </a:prstGeom>
            <a:solidFill>
              <a:srgbClr val="FFB9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3" name="Google Shape;943;p49"/>
            <p:cNvSpPr txBox="1"/>
            <p:nvPr/>
          </p:nvSpPr>
          <p:spPr>
            <a:xfrm>
              <a:off x="2845727" y="0"/>
              <a:ext cx="1147762" cy="43204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None/>
              </a:pPr>
              <a:r>
                <a:rPr b="1" lang="zh-TW" sz="2400">
                  <a:solidFill>
                    <a:srgbClr val="002060"/>
                  </a:solidFill>
                  <a:latin typeface="Times New Roman"/>
                  <a:ea typeface="Times New Roman"/>
                  <a:cs typeface="Times New Roman"/>
                  <a:sym typeface="Times New Roman"/>
                </a:rPr>
                <a:t>109</a:t>
              </a:r>
              <a:endParaRPr sz="2400">
                <a:solidFill>
                  <a:srgbClr val="002060"/>
                </a:solidFill>
                <a:latin typeface="Times New Roman"/>
                <a:ea typeface="Times New Roman"/>
                <a:cs typeface="Times New Roman"/>
                <a:sym typeface="Times New Roman"/>
              </a:endParaRPr>
            </a:p>
          </p:txBody>
        </p:sp>
        <p:sp>
          <p:nvSpPr>
            <p:cNvPr id="944" name="Google Shape;944;p49"/>
            <p:cNvSpPr/>
            <p:nvPr/>
          </p:nvSpPr>
          <p:spPr>
            <a:xfrm>
              <a:off x="3980399" y="0"/>
              <a:ext cx="1660642" cy="432048"/>
            </a:xfrm>
            <a:prstGeom prst="chevron">
              <a:avLst>
                <a:gd fmla="val 50000" name="adj"/>
              </a:avLst>
            </a:prstGeom>
            <a:solidFill>
              <a:srgbClr val="FF8B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5" name="Google Shape;945;p49"/>
            <p:cNvSpPr txBox="1"/>
            <p:nvPr/>
          </p:nvSpPr>
          <p:spPr>
            <a:xfrm>
              <a:off x="4196423" y="0"/>
              <a:ext cx="1228594" cy="43204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None/>
              </a:pPr>
              <a:r>
                <a:rPr b="1" lang="zh-TW" sz="2400">
                  <a:solidFill>
                    <a:srgbClr val="002060"/>
                  </a:solidFill>
                  <a:latin typeface="Times New Roman"/>
                  <a:ea typeface="Times New Roman"/>
                  <a:cs typeface="Times New Roman"/>
                  <a:sym typeface="Times New Roman"/>
                </a:rPr>
                <a:t>110 </a:t>
              </a:r>
              <a:endParaRPr sz="2400">
                <a:solidFill>
                  <a:srgbClr val="002060"/>
                </a:solidFill>
                <a:latin typeface="Times New Roman"/>
                <a:ea typeface="Times New Roman"/>
                <a:cs typeface="Times New Roman"/>
                <a:sym typeface="Times New Roman"/>
              </a:endParaRPr>
            </a:p>
          </p:txBody>
        </p:sp>
        <p:sp>
          <p:nvSpPr>
            <p:cNvPr id="946" name="Google Shape;946;p49"/>
            <p:cNvSpPr/>
            <p:nvPr/>
          </p:nvSpPr>
          <p:spPr>
            <a:xfrm>
              <a:off x="5411927" y="0"/>
              <a:ext cx="2291141" cy="432048"/>
            </a:xfrm>
            <a:prstGeom prst="chevron">
              <a:avLst>
                <a:gd fmla="val 50000" name="adj"/>
              </a:avLst>
            </a:prstGeom>
            <a:solidFill>
              <a:srgbClr val="FF53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7" name="Google Shape;947;p49"/>
            <p:cNvSpPr txBox="1"/>
            <p:nvPr/>
          </p:nvSpPr>
          <p:spPr>
            <a:xfrm>
              <a:off x="5627951" y="0"/>
              <a:ext cx="1859093" cy="43204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None/>
              </a:pPr>
              <a:r>
                <a:rPr b="1" lang="zh-TW" sz="2400">
                  <a:solidFill>
                    <a:srgbClr val="002060"/>
                  </a:solidFill>
                  <a:latin typeface="Times New Roman"/>
                  <a:ea typeface="Times New Roman"/>
                  <a:cs typeface="Times New Roman"/>
                  <a:sym typeface="Times New Roman"/>
                </a:rPr>
                <a:t>111</a:t>
              </a:r>
              <a:r>
                <a:rPr b="1" lang="zh-TW" sz="2400">
                  <a:solidFill>
                    <a:srgbClr val="002060"/>
                  </a:solidFill>
                  <a:latin typeface="Arial"/>
                  <a:ea typeface="Arial"/>
                  <a:cs typeface="Arial"/>
                  <a:sym typeface="Arial"/>
                </a:rPr>
                <a:t>學年度</a:t>
              </a:r>
              <a:r>
                <a:rPr b="1" lang="zh-TW" sz="2400">
                  <a:solidFill>
                    <a:srgbClr val="002060"/>
                  </a:solidFill>
                  <a:latin typeface="Times New Roman"/>
                  <a:ea typeface="Times New Roman"/>
                  <a:cs typeface="Times New Roman"/>
                  <a:sym typeface="Times New Roman"/>
                </a:rPr>
                <a:t> </a:t>
              </a:r>
              <a:endParaRPr sz="2400">
                <a:solidFill>
                  <a:srgbClr val="002060"/>
                </a:solidFill>
                <a:latin typeface="Times New Roman"/>
                <a:ea typeface="Times New Roman"/>
                <a:cs typeface="Times New Roman"/>
                <a:sym typeface="Times New Roman"/>
              </a:endParaRPr>
            </a:p>
          </p:txBody>
        </p:sp>
      </p:grpSp>
      <p:grpSp>
        <p:nvGrpSpPr>
          <p:cNvPr id="948" name="Google Shape;948;p49"/>
          <p:cNvGrpSpPr/>
          <p:nvPr/>
        </p:nvGrpSpPr>
        <p:grpSpPr>
          <a:xfrm>
            <a:off x="847699" y="2564902"/>
            <a:ext cx="7632848" cy="504057"/>
            <a:chOff x="827584" y="2204863"/>
            <a:chExt cx="7632848" cy="504057"/>
          </a:xfrm>
        </p:grpSpPr>
        <p:sp>
          <p:nvSpPr>
            <p:cNvPr id="949" name="Google Shape;949;p49"/>
            <p:cNvSpPr txBox="1"/>
            <p:nvPr/>
          </p:nvSpPr>
          <p:spPr>
            <a:xfrm>
              <a:off x="2123728" y="2204863"/>
              <a:ext cx="1296144" cy="36003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實施新課綱</a:t>
              </a:r>
              <a:endParaRPr b="1" sz="1600">
                <a:solidFill>
                  <a:schemeClr val="dk1"/>
                </a:solidFill>
                <a:latin typeface="Times New Roman"/>
                <a:ea typeface="Times New Roman"/>
                <a:cs typeface="Times New Roman"/>
                <a:sym typeface="Times New Roman"/>
              </a:endParaRPr>
            </a:p>
          </p:txBody>
        </p:sp>
        <p:cxnSp>
          <p:nvCxnSpPr>
            <p:cNvPr id="950" name="Google Shape;950;p49"/>
            <p:cNvCxnSpPr/>
            <p:nvPr/>
          </p:nvCxnSpPr>
          <p:spPr>
            <a:xfrm>
              <a:off x="827584" y="2708920"/>
              <a:ext cx="7632848" cy="0"/>
            </a:xfrm>
            <a:prstGeom prst="straightConnector1">
              <a:avLst/>
            </a:prstGeom>
            <a:noFill/>
            <a:ln cap="flat" cmpd="sng" w="57150">
              <a:solidFill>
                <a:srgbClr val="3399FF"/>
              </a:solidFill>
              <a:prstDash val="solid"/>
              <a:round/>
              <a:headEnd len="sm" w="sm" type="none"/>
              <a:tailEnd len="med" w="med" type="triangle"/>
            </a:ln>
          </p:spPr>
        </p:cxnSp>
      </p:grpSp>
      <p:grpSp>
        <p:nvGrpSpPr>
          <p:cNvPr id="951" name="Google Shape;951;p49"/>
          <p:cNvGrpSpPr/>
          <p:nvPr/>
        </p:nvGrpSpPr>
        <p:grpSpPr>
          <a:xfrm>
            <a:off x="827584" y="4183528"/>
            <a:ext cx="7632848" cy="680730"/>
            <a:chOff x="827584" y="3756382"/>
            <a:chExt cx="7632848" cy="680730"/>
          </a:xfrm>
        </p:grpSpPr>
        <p:sp>
          <p:nvSpPr>
            <p:cNvPr id="952" name="Google Shape;952;p49"/>
            <p:cNvSpPr txBox="1"/>
            <p:nvPr/>
          </p:nvSpPr>
          <p:spPr>
            <a:xfrm>
              <a:off x="6630380" y="3845970"/>
              <a:ext cx="1296144" cy="337558"/>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新考試X與Y</a:t>
              </a:r>
              <a:endParaRPr b="1" sz="1600">
                <a:solidFill>
                  <a:schemeClr val="dk1"/>
                </a:solidFill>
                <a:latin typeface="Times New Roman"/>
                <a:ea typeface="Times New Roman"/>
                <a:cs typeface="Times New Roman"/>
                <a:sym typeface="Times New Roman"/>
              </a:endParaRPr>
            </a:p>
          </p:txBody>
        </p:sp>
        <p:sp>
          <p:nvSpPr>
            <p:cNvPr id="953" name="Google Shape;953;p49"/>
            <p:cNvSpPr txBox="1"/>
            <p:nvPr/>
          </p:nvSpPr>
          <p:spPr>
            <a:xfrm>
              <a:off x="5071864" y="3756383"/>
              <a:ext cx="1223516" cy="62559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公布X與Y參考試卷</a:t>
              </a:r>
              <a:endParaRPr b="1" sz="1600">
                <a:solidFill>
                  <a:schemeClr val="dk1"/>
                </a:solidFill>
                <a:latin typeface="Times New Roman"/>
                <a:ea typeface="Times New Roman"/>
                <a:cs typeface="Times New Roman"/>
                <a:sym typeface="Times New Roman"/>
              </a:endParaRPr>
            </a:p>
          </p:txBody>
        </p:sp>
        <p:sp>
          <p:nvSpPr>
            <p:cNvPr id="954" name="Google Shape;954;p49"/>
            <p:cNvSpPr txBox="1"/>
            <p:nvPr/>
          </p:nvSpPr>
          <p:spPr>
            <a:xfrm>
              <a:off x="3566390" y="3756382"/>
              <a:ext cx="1224136" cy="62559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公布X與Y考試說明</a:t>
              </a:r>
              <a:endParaRPr b="1" sz="1600">
                <a:solidFill>
                  <a:schemeClr val="dk1"/>
                </a:solidFill>
                <a:latin typeface="Times New Roman"/>
                <a:ea typeface="Times New Roman"/>
                <a:cs typeface="Times New Roman"/>
                <a:sym typeface="Times New Roman"/>
              </a:endParaRPr>
            </a:p>
          </p:txBody>
        </p:sp>
        <p:cxnSp>
          <p:nvCxnSpPr>
            <p:cNvPr id="955" name="Google Shape;955;p49"/>
            <p:cNvCxnSpPr/>
            <p:nvPr/>
          </p:nvCxnSpPr>
          <p:spPr>
            <a:xfrm>
              <a:off x="827584" y="4437112"/>
              <a:ext cx="7632848" cy="0"/>
            </a:xfrm>
            <a:prstGeom prst="straightConnector1">
              <a:avLst/>
            </a:prstGeom>
            <a:noFill/>
            <a:ln cap="flat" cmpd="sng" w="57150">
              <a:solidFill>
                <a:srgbClr val="FFC000"/>
              </a:solidFill>
              <a:prstDash val="solid"/>
              <a:round/>
              <a:headEnd len="sm" w="sm" type="none"/>
              <a:tailEnd len="med" w="med" type="triangle"/>
            </a:ln>
          </p:spPr>
        </p:cxnSp>
      </p:grpSp>
      <p:sp>
        <p:nvSpPr>
          <p:cNvPr id="956" name="Google Shape;956;p49"/>
          <p:cNvSpPr txBox="1"/>
          <p:nvPr>
            <p:ph type="title"/>
          </p:nvPr>
        </p:nvSpPr>
        <p:spPr>
          <a:xfrm>
            <a:off x="395537" y="198439"/>
            <a:ext cx="6810128"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適用</a:t>
            </a:r>
            <a:r>
              <a:rPr b="1" i="0" lang="zh-TW" sz="3200" u="none" cap="none" strike="noStrike">
                <a:solidFill>
                  <a:schemeClr val="dk1"/>
                </a:solidFill>
                <a:latin typeface="Times New Roman"/>
                <a:ea typeface="Times New Roman"/>
                <a:cs typeface="Times New Roman"/>
                <a:sym typeface="Times New Roman"/>
              </a:rPr>
              <a:t>111</a:t>
            </a:r>
            <a:r>
              <a:rPr b="1" i="0" lang="zh-TW" sz="3200" u="none" cap="none" strike="noStrike">
                <a:solidFill>
                  <a:schemeClr val="dk1"/>
                </a:solidFill>
                <a:latin typeface="Arial"/>
                <a:ea typeface="Arial"/>
                <a:cs typeface="Arial"/>
                <a:sym typeface="Arial"/>
              </a:rPr>
              <a:t>學年度</a:t>
            </a:r>
            <a:r>
              <a:rPr b="1" i="0" lang="zh-TW" sz="2000" u="none" cap="none" strike="noStrike">
                <a:solidFill>
                  <a:schemeClr val="dk1"/>
                </a:solidFill>
                <a:latin typeface="Times New Roman"/>
                <a:ea typeface="Times New Roman"/>
                <a:cs typeface="Times New Roman"/>
                <a:sym typeface="Times New Roman"/>
              </a:rPr>
              <a:t>（106學年度的國二生）</a:t>
            </a:r>
            <a:endParaRPr/>
          </a:p>
        </p:txBody>
      </p:sp>
      <p:grpSp>
        <p:nvGrpSpPr>
          <p:cNvPr id="957" name="Google Shape;957;p49"/>
          <p:cNvGrpSpPr/>
          <p:nvPr/>
        </p:nvGrpSpPr>
        <p:grpSpPr>
          <a:xfrm>
            <a:off x="847699" y="3207499"/>
            <a:ext cx="7632848" cy="731033"/>
            <a:chOff x="827584" y="2841983"/>
            <a:chExt cx="7632848" cy="731033"/>
          </a:xfrm>
        </p:grpSpPr>
        <p:cxnSp>
          <p:nvCxnSpPr>
            <p:cNvPr id="958" name="Google Shape;958;p49"/>
            <p:cNvCxnSpPr/>
            <p:nvPr/>
          </p:nvCxnSpPr>
          <p:spPr>
            <a:xfrm>
              <a:off x="827584" y="3573016"/>
              <a:ext cx="7632848" cy="0"/>
            </a:xfrm>
            <a:prstGeom prst="straightConnector1">
              <a:avLst/>
            </a:prstGeom>
            <a:noFill/>
            <a:ln cap="flat" cmpd="sng" w="57150">
              <a:solidFill>
                <a:srgbClr val="4F6128"/>
              </a:solidFill>
              <a:prstDash val="solid"/>
              <a:round/>
              <a:headEnd len="sm" w="sm" type="none"/>
              <a:tailEnd len="med" w="med" type="triangle"/>
            </a:ln>
          </p:spPr>
        </p:cxnSp>
        <p:sp>
          <p:nvSpPr>
            <p:cNvPr id="959" name="Google Shape;959;p49"/>
            <p:cNvSpPr txBox="1"/>
            <p:nvPr/>
          </p:nvSpPr>
          <p:spPr>
            <a:xfrm>
              <a:off x="3526093" y="2841983"/>
              <a:ext cx="1223516" cy="62559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公布參採學習歷程方式</a:t>
              </a:r>
              <a:endParaRPr b="1" sz="1600">
                <a:solidFill>
                  <a:schemeClr val="dk1"/>
                </a:solidFill>
                <a:latin typeface="Times New Roman"/>
                <a:ea typeface="Times New Roman"/>
                <a:cs typeface="Times New Roman"/>
                <a:sym typeface="Times New Roman"/>
              </a:endParaRPr>
            </a:p>
          </p:txBody>
        </p:sp>
      </p:grpSp>
      <p:grpSp>
        <p:nvGrpSpPr>
          <p:cNvPr id="960" name="Google Shape;960;p49"/>
          <p:cNvGrpSpPr/>
          <p:nvPr/>
        </p:nvGrpSpPr>
        <p:grpSpPr>
          <a:xfrm>
            <a:off x="1059598" y="1413385"/>
            <a:ext cx="6292350" cy="400163"/>
            <a:chOff x="1059598" y="1413385"/>
            <a:chExt cx="6292350" cy="400163"/>
          </a:xfrm>
        </p:grpSpPr>
        <p:sp>
          <p:nvSpPr>
            <p:cNvPr id="961" name="Google Shape;961;p49"/>
            <p:cNvSpPr txBox="1"/>
            <p:nvPr/>
          </p:nvSpPr>
          <p:spPr>
            <a:xfrm>
              <a:off x="2272848" y="1422445"/>
              <a:ext cx="720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高一</a:t>
              </a:r>
              <a:endParaRPr b="1" sz="1800">
                <a:solidFill>
                  <a:schemeClr val="dk1"/>
                </a:solidFill>
                <a:latin typeface="Arial"/>
                <a:ea typeface="Arial"/>
                <a:cs typeface="Arial"/>
                <a:sym typeface="Arial"/>
              </a:endParaRPr>
            </a:p>
          </p:txBody>
        </p:sp>
        <p:sp>
          <p:nvSpPr>
            <p:cNvPr id="962" name="Google Shape;962;p49"/>
            <p:cNvSpPr txBox="1"/>
            <p:nvPr/>
          </p:nvSpPr>
          <p:spPr>
            <a:xfrm>
              <a:off x="5039139" y="1413385"/>
              <a:ext cx="720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高三</a:t>
              </a:r>
              <a:endParaRPr b="1" sz="1800">
                <a:solidFill>
                  <a:schemeClr val="dk1"/>
                </a:solidFill>
                <a:latin typeface="Arial"/>
                <a:ea typeface="Arial"/>
                <a:cs typeface="Arial"/>
                <a:sym typeface="Arial"/>
              </a:endParaRPr>
            </a:p>
          </p:txBody>
        </p:sp>
        <p:sp>
          <p:nvSpPr>
            <p:cNvPr id="963" name="Google Shape;963;p49"/>
            <p:cNvSpPr txBox="1"/>
            <p:nvPr/>
          </p:nvSpPr>
          <p:spPr>
            <a:xfrm>
              <a:off x="3653476" y="1444216"/>
              <a:ext cx="720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高二</a:t>
              </a:r>
              <a:endParaRPr b="1" sz="1800">
                <a:solidFill>
                  <a:schemeClr val="dk1"/>
                </a:solidFill>
                <a:latin typeface="Arial"/>
                <a:ea typeface="Arial"/>
                <a:cs typeface="Arial"/>
                <a:sym typeface="Arial"/>
              </a:endParaRPr>
            </a:p>
          </p:txBody>
        </p:sp>
        <p:sp>
          <p:nvSpPr>
            <p:cNvPr id="964" name="Google Shape;964;p49"/>
            <p:cNvSpPr txBox="1"/>
            <p:nvPr/>
          </p:nvSpPr>
          <p:spPr>
            <a:xfrm>
              <a:off x="6631868" y="1427854"/>
              <a:ext cx="720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大一</a:t>
              </a:r>
              <a:endParaRPr b="1" sz="1800">
                <a:solidFill>
                  <a:schemeClr val="dk1"/>
                </a:solidFill>
                <a:latin typeface="Arial"/>
                <a:ea typeface="Arial"/>
                <a:cs typeface="Arial"/>
                <a:sym typeface="Arial"/>
              </a:endParaRPr>
            </a:p>
          </p:txBody>
        </p:sp>
        <p:sp>
          <p:nvSpPr>
            <p:cNvPr id="965" name="Google Shape;965;p49"/>
            <p:cNvSpPr txBox="1"/>
            <p:nvPr/>
          </p:nvSpPr>
          <p:spPr>
            <a:xfrm>
              <a:off x="1059598" y="1423662"/>
              <a:ext cx="7200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國三</a:t>
              </a:r>
              <a:endParaRPr b="1" sz="1800">
                <a:solidFill>
                  <a:schemeClr val="dk1"/>
                </a:solidFill>
                <a:latin typeface="Arial"/>
                <a:ea typeface="Arial"/>
                <a:cs typeface="Arial"/>
                <a:sym typeface="Arial"/>
              </a:endParaRPr>
            </a:p>
          </p:txBody>
        </p:sp>
      </p:grpSp>
      <p:sp>
        <p:nvSpPr>
          <p:cNvPr id="966" name="Google Shape;966;p49"/>
          <p:cNvSpPr txBox="1"/>
          <p:nvPr/>
        </p:nvSpPr>
        <p:spPr>
          <a:xfrm>
            <a:off x="2256114" y="4198539"/>
            <a:ext cx="1224136" cy="62559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公布X與Y命題方向</a:t>
            </a:r>
            <a:endParaRPr b="1" sz="1600">
              <a:solidFill>
                <a:schemeClr val="dk1"/>
              </a:solidFill>
              <a:latin typeface="Times New Roman"/>
              <a:ea typeface="Times New Roman"/>
              <a:cs typeface="Times New Roman"/>
              <a:sym typeface="Times New Roman"/>
            </a:endParaRPr>
          </a:p>
        </p:txBody>
      </p:sp>
      <p:sp>
        <p:nvSpPr>
          <p:cNvPr id="967" name="Google Shape;967;p49"/>
          <p:cNvSpPr txBox="1"/>
          <p:nvPr/>
        </p:nvSpPr>
        <p:spPr>
          <a:xfrm>
            <a:off x="6660232" y="3351515"/>
            <a:ext cx="1296144" cy="337558"/>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新招生作業</a:t>
            </a:r>
            <a:endParaRPr b="1" sz="1600">
              <a:solidFill>
                <a:schemeClr val="dk1"/>
              </a:solidFill>
              <a:latin typeface="Times New Roman"/>
              <a:ea typeface="Times New Roman"/>
              <a:cs typeface="Times New Roman"/>
              <a:sym typeface="Times New Roman"/>
            </a:endParaRPr>
          </a:p>
        </p:txBody>
      </p:sp>
      <p:sp>
        <p:nvSpPr>
          <p:cNvPr id="968" name="Google Shape;968;p49"/>
          <p:cNvSpPr/>
          <p:nvPr/>
        </p:nvSpPr>
        <p:spPr>
          <a:xfrm>
            <a:off x="465820" y="5136855"/>
            <a:ext cx="8256916" cy="1200329"/>
          </a:xfrm>
          <a:prstGeom prst="rect">
            <a:avLst/>
          </a:prstGeom>
          <a:gradFill>
            <a:gsLst>
              <a:gs pos="0">
                <a:srgbClr val="97B4E4"/>
              </a:gs>
              <a:gs pos="50000">
                <a:srgbClr val="BFCFEC"/>
              </a:gs>
              <a:gs pos="100000">
                <a:srgbClr val="E0E8F4"/>
              </a:gs>
            </a:gsLst>
            <a:lin ang="2700000" scaled="0"/>
          </a:gradFill>
          <a:ln cap="flat" cmpd="sng" w="38100">
            <a:solidFill>
              <a:srgbClr val="17365D"/>
            </a:solidFill>
            <a:prstDash val="solid"/>
            <a:round/>
            <a:headEnd len="sm" w="sm" type="none"/>
            <a:tailEnd len="sm" w="sm" type="none"/>
          </a:ln>
          <a:effectLst>
            <a:outerShdw blurRad="57785" algn="ctr" dir="3180000" dist="3302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0F243E"/>
                </a:solidFill>
                <a:latin typeface="Times New Roman"/>
                <a:ea typeface="Times New Roman"/>
                <a:cs typeface="Times New Roman"/>
                <a:sym typeface="Times New Roman"/>
              </a:rPr>
              <a:t>循序漸進、穩健調整</a:t>
            </a:r>
            <a:endParaRPr/>
          </a:p>
          <a:p>
            <a:pPr indent="-285750" lvl="0" marL="285750" marR="0" rtl="0" algn="l">
              <a:spcBef>
                <a:spcPts val="0"/>
              </a:spcBef>
              <a:spcAft>
                <a:spcPts val="0"/>
              </a:spcAft>
              <a:buClr>
                <a:srgbClr val="0F243E"/>
              </a:buClr>
              <a:buSzPts val="2400"/>
              <a:buFont typeface="Noto Sans Symbols"/>
              <a:buChar char="•"/>
            </a:pPr>
            <a:r>
              <a:rPr b="1" lang="zh-TW" sz="2400">
                <a:solidFill>
                  <a:srgbClr val="0F243E"/>
                </a:solidFill>
                <a:latin typeface="Times New Roman"/>
                <a:ea typeface="Times New Roman"/>
                <a:cs typeface="Times New Roman"/>
                <a:sym typeface="Times New Roman"/>
              </a:rPr>
              <a:t>自107學年度針對各項招生作業逐步調整銜接</a:t>
            </a:r>
            <a:endParaRPr b="1" sz="2400">
              <a:solidFill>
                <a:srgbClr val="0F243E"/>
              </a:solidFill>
              <a:latin typeface="Times New Roman"/>
              <a:ea typeface="Times New Roman"/>
              <a:cs typeface="Times New Roman"/>
              <a:sym typeface="Times New Roman"/>
            </a:endParaRPr>
          </a:p>
          <a:p>
            <a:pPr indent="-285750" lvl="0" marL="285750" marR="0" rtl="0" algn="l">
              <a:spcBef>
                <a:spcPts val="0"/>
              </a:spcBef>
              <a:spcAft>
                <a:spcPts val="0"/>
              </a:spcAft>
              <a:buClr>
                <a:srgbClr val="0F243E"/>
              </a:buClr>
              <a:buSzPts val="2400"/>
              <a:buFont typeface="Noto Sans Symbols"/>
              <a:buChar char="•"/>
            </a:pPr>
            <a:r>
              <a:rPr b="1" lang="zh-TW" sz="2400">
                <a:solidFill>
                  <a:srgbClr val="0F243E"/>
                </a:solidFill>
                <a:latin typeface="Times New Roman"/>
                <a:ea typeface="Times New Roman"/>
                <a:cs typeface="Times New Roman"/>
                <a:sym typeface="Times New Roman"/>
              </a:rPr>
              <a:t>自107學年度針對各項考試逐步公布相關訊息提供各界參考</a:t>
            </a:r>
            <a:endParaRPr b="1" sz="2400">
              <a:solidFill>
                <a:srgbClr val="0F243E"/>
              </a:solidFill>
              <a:latin typeface="Times New Roman"/>
              <a:ea typeface="Times New Roman"/>
              <a:cs typeface="Times New Roman"/>
              <a:sym typeface="Times New Roman"/>
            </a:endParaRPr>
          </a:p>
        </p:txBody>
      </p:sp>
      <p:sp>
        <p:nvSpPr>
          <p:cNvPr id="969" name="Google Shape;969;p49"/>
          <p:cNvSpPr txBox="1"/>
          <p:nvPr/>
        </p:nvSpPr>
        <p:spPr>
          <a:xfrm>
            <a:off x="897935" y="4186573"/>
            <a:ext cx="1224136" cy="62559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zh-TW" sz="1600">
                <a:solidFill>
                  <a:schemeClr val="dk1"/>
                </a:solidFill>
                <a:latin typeface="Times New Roman"/>
                <a:ea typeface="Times New Roman"/>
                <a:cs typeface="Times New Roman"/>
                <a:sym typeface="Times New Roman"/>
              </a:rPr>
              <a:t>公布X與Y試題範例</a:t>
            </a:r>
            <a:endParaRPr b="1" sz="1600">
              <a:solidFill>
                <a:schemeClr val="dk1"/>
              </a:solidFill>
              <a:latin typeface="Times New Roman"/>
              <a:ea typeface="Times New Roman"/>
              <a:cs typeface="Times New Roman"/>
              <a:sym typeface="Times New Roman"/>
            </a:endParaRPr>
          </a:p>
        </p:txBody>
      </p:sp>
      <p:sp>
        <p:nvSpPr>
          <p:cNvPr id="970" name="Google Shape;97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4" name="Shape 974"/>
        <p:cNvGrpSpPr/>
        <p:nvPr/>
      </p:nvGrpSpPr>
      <p:grpSpPr>
        <a:xfrm>
          <a:off x="0" y="0"/>
          <a:ext cx="0" cy="0"/>
          <a:chOff x="0" y="0"/>
          <a:chExt cx="0" cy="0"/>
        </a:xfrm>
      </p:grpSpPr>
      <p:sp>
        <p:nvSpPr>
          <p:cNvPr id="975" name="Google Shape;975;p50"/>
          <p:cNvSpPr txBox="1"/>
          <p:nvPr>
            <p:ph idx="12" type="sldNum"/>
          </p:nvPr>
        </p:nvSpPr>
        <p:spPr>
          <a:xfrm>
            <a:off x="7010400" y="650769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id="976" name="Google Shape;976;p50"/>
          <p:cNvPicPr preferRelativeResize="0"/>
          <p:nvPr/>
        </p:nvPicPr>
        <p:blipFill rotWithShape="1">
          <a:blip r:embed="rId3">
            <a:alphaModFix/>
          </a:blip>
          <a:srcRect b="0" l="0" r="0" t="0"/>
          <a:stretch/>
        </p:blipFill>
        <p:spPr>
          <a:xfrm>
            <a:off x="0" y="0"/>
            <a:ext cx="9144000" cy="6592584"/>
          </a:xfrm>
          <a:prstGeom prst="rect">
            <a:avLst/>
          </a:prstGeom>
          <a:noFill/>
          <a:ln>
            <a:noFill/>
          </a:ln>
        </p:spPr>
      </p:pic>
      <p:cxnSp>
        <p:nvCxnSpPr>
          <p:cNvPr id="977" name="Google Shape;977;p50"/>
          <p:cNvCxnSpPr/>
          <p:nvPr/>
        </p:nvCxnSpPr>
        <p:spPr>
          <a:xfrm>
            <a:off x="8316416" y="2996952"/>
            <a:ext cx="360040" cy="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978" name="Google Shape;978;p50"/>
          <p:cNvCxnSpPr/>
          <p:nvPr/>
        </p:nvCxnSpPr>
        <p:spPr>
          <a:xfrm>
            <a:off x="8496436" y="2996952"/>
            <a:ext cx="0" cy="216024"/>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1"/>
              </a:srgbClr>
            </a:outerShdw>
          </a:effectLst>
        </p:spPr>
      </p:cxnSp>
      <p:pic>
        <p:nvPicPr>
          <p:cNvPr id="979" name="Google Shape;979;p50"/>
          <p:cNvPicPr preferRelativeResize="0"/>
          <p:nvPr/>
        </p:nvPicPr>
        <p:blipFill rotWithShape="1">
          <a:blip r:embed="rId4">
            <a:alphaModFix/>
          </a:blip>
          <a:srcRect b="0" l="0" r="0" t="0"/>
          <a:stretch/>
        </p:blipFill>
        <p:spPr>
          <a:xfrm>
            <a:off x="5652120" y="3240811"/>
            <a:ext cx="3397632" cy="3634743"/>
          </a:xfrm>
          <a:prstGeom prst="rect">
            <a:avLst/>
          </a:prstGeom>
          <a:noFill/>
          <a:ln cap="flat" cmpd="thinThick" w="53975">
            <a:solidFill>
              <a:srgbClr val="63242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par>
                                <p:cTn fill="hold" nodeType="with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3" name="Shape 983"/>
        <p:cNvGrpSpPr/>
        <p:nvPr/>
      </p:nvGrpSpPr>
      <p:grpSpPr>
        <a:xfrm>
          <a:off x="0" y="0"/>
          <a:ext cx="0" cy="0"/>
          <a:chOff x="0" y="0"/>
          <a:chExt cx="0" cy="0"/>
        </a:xfrm>
      </p:grpSpPr>
      <p:sp>
        <p:nvSpPr>
          <p:cNvPr id="984" name="Google Shape;98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descr="「our education systems」的圖片搜尋結果" id="985" name="Google Shape;985;p51"/>
          <p:cNvPicPr preferRelativeResize="0"/>
          <p:nvPr/>
        </p:nvPicPr>
        <p:blipFill rotWithShape="1">
          <a:blip r:embed="rId3">
            <a:alphaModFix/>
          </a:blip>
          <a:srcRect b="0" l="0" r="0" t="0"/>
          <a:stretch/>
        </p:blipFill>
        <p:spPr>
          <a:xfrm>
            <a:off x="452723" y="836712"/>
            <a:ext cx="8222945" cy="525658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9" name="Shape 989"/>
        <p:cNvGrpSpPr/>
        <p:nvPr/>
      </p:nvGrpSpPr>
      <p:grpSpPr>
        <a:xfrm>
          <a:off x="0" y="0"/>
          <a:ext cx="0" cy="0"/>
          <a:chOff x="0" y="0"/>
          <a:chExt cx="0" cy="0"/>
        </a:xfrm>
      </p:grpSpPr>
      <p:pic>
        <p:nvPicPr>
          <p:cNvPr id="990" name="Google Shape;990;p52"/>
          <p:cNvPicPr preferRelativeResize="0"/>
          <p:nvPr/>
        </p:nvPicPr>
        <p:blipFill rotWithShape="1">
          <a:blip r:embed="rId3">
            <a:alphaModFix/>
          </a:blip>
          <a:srcRect b="0" l="0" r="0" t="0"/>
          <a:stretch/>
        </p:blipFill>
        <p:spPr>
          <a:xfrm>
            <a:off x="107505" y="1412776"/>
            <a:ext cx="8923114" cy="5256584"/>
          </a:xfrm>
          <a:prstGeom prst="rect">
            <a:avLst/>
          </a:prstGeom>
          <a:noFill/>
          <a:ln>
            <a:noFill/>
          </a:ln>
        </p:spPr>
      </p:pic>
      <p:sp>
        <p:nvSpPr>
          <p:cNvPr id="991" name="Google Shape;991;p52"/>
          <p:cNvSpPr/>
          <p:nvPr/>
        </p:nvSpPr>
        <p:spPr>
          <a:xfrm>
            <a:off x="108176" y="188640"/>
            <a:ext cx="8928992" cy="10772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200">
                <a:solidFill>
                  <a:schemeClr val="dk1"/>
                </a:solidFill>
                <a:latin typeface="Arial"/>
                <a:ea typeface="Arial"/>
                <a:cs typeface="Arial"/>
                <a:sym typeface="Arial"/>
              </a:rPr>
              <a:t>相關資訊可上本會網站【本會置頂訊息】查詢</a:t>
            </a:r>
            <a:endParaRPr b="1" sz="3200">
              <a:solidFill>
                <a:schemeClr val="dk1"/>
              </a:solidFill>
              <a:latin typeface="Arial"/>
              <a:ea typeface="Arial"/>
              <a:cs typeface="Arial"/>
              <a:sym typeface="Arial"/>
            </a:endParaRPr>
          </a:p>
          <a:p>
            <a:pPr indent="0" lvl="0" marL="0" marR="0" rtl="0" algn="l">
              <a:spcBef>
                <a:spcPts val="0"/>
              </a:spcBef>
              <a:spcAft>
                <a:spcPts val="0"/>
              </a:spcAft>
              <a:buNone/>
            </a:pPr>
            <a:r>
              <a:rPr b="1" lang="zh-TW" sz="3200">
                <a:solidFill>
                  <a:schemeClr val="dk1"/>
                </a:solidFill>
                <a:latin typeface="Arial"/>
                <a:ea typeface="Arial"/>
                <a:cs typeface="Arial"/>
                <a:sym typeface="Arial"/>
              </a:rPr>
              <a:t>網址：www.jbcrc.edu.tw</a:t>
            </a:r>
            <a:endParaRPr/>
          </a:p>
        </p:txBody>
      </p:sp>
      <p:sp>
        <p:nvSpPr>
          <p:cNvPr id="992" name="Google Shape;992;p52"/>
          <p:cNvSpPr/>
          <p:nvPr/>
        </p:nvSpPr>
        <p:spPr>
          <a:xfrm>
            <a:off x="2051720" y="3645024"/>
            <a:ext cx="4914260" cy="20162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93" name="Google Shape;993;p52"/>
          <p:cNvSpPr txBox="1"/>
          <p:nvPr>
            <p:ph idx="12" type="sldNum"/>
          </p:nvPr>
        </p:nvSpPr>
        <p:spPr>
          <a:xfrm>
            <a:off x="7046912" y="6525344"/>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53"/>
          <p:cNvSpPr txBox="1"/>
          <p:nvPr>
            <p:ph type="title"/>
          </p:nvPr>
        </p:nvSpPr>
        <p:spPr>
          <a:xfrm>
            <a:off x="2555776" y="836712"/>
            <a:ext cx="4392488" cy="237626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6600"/>
              </a:buClr>
              <a:buSzPts val="6000"/>
              <a:buFont typeface="Arial"/>
              <a:buNone/>
            </a:pPr>
            <a:r>
              <a:rPr b="1" i="0" lang="zh-TW" sz="6000" u="none" cap="none" strike="noStrike">
                <a:solidFill>
                  <a:srgbClr val="FF6600"/>
                </a:solidFill>
                <a:latin typeface="Arial"/>
                <a:ea typeface="Arial"/>
                <a:cs typeface="Arial"/>
                <a:sym typeface="Arial"/>
              </a:rPr>
              <a:t>謝謝聆聽</a:t>
            </a:r>
            <a:br>
              <a:rPr b="1" i="0" lang="zh-TW" sz="6000" u="none" cap="none" strike="noStrike">
                <a:solidFill>
                  <a:srgbClr val="FF6600"/>
                </a:solidFill>
                <a:latin typeface="Arial"/>
                <a:ea typeface="Arial"/>
                <a:cs typeface="Arial"/>
                <a:sym typeface="Arial"/>
              </a:rPr>
            </a:br>
            <a:r>
              <a:rPr b="1" i="0" lang="zh-TW" sz="6000" u="none" cap="none" strike="noStrike">
                <a:solidFill>
                  <a:srgbClr val="FF6600"/>
                </a:solidFill>
                <a:latin typeface="Arial"/>
                <a:ea typeface="Arial"/>
                <a:cs typeface="Arial"/>
                <a:sym typeface="Arial"/>
              </a:rPr>
              <a:t>敬請指教</a:t>
            </a:r>
            <a:endParaRPr b="1" i="0" sz="6000" u="none" cap="none" strike="noStrike">
              <a:solidFill>
                <a:srgbClr val="FF6600"/>
              </a:solidFill>
              <a:latin typeface="Arial"/>
              <a:ea typeface="Arial"/>
              <a:cs typeface="Arial"/>
              <a:sym typeface="Arial"/>
            </a:endParaRPr>
          </a:p>
        </p:txBody>
      </p:sp>
      <p:pic>
        <p:nvPicPr>
          <p:cNvPr id="1001" name="Google Shape;1001;p53"/>
          <p:cNvPicPr preferRelativeResize="0"/>
          <p:nvPr/>
        </p:nvPicPr>
        <p:blipFill rotWithShape="1">
          <a:blip r:embed="rId3">
            <a:alphaModFix/>
          </a:blip>
          <a:srcRect b="15137" l="9563" r="9566" t="7497"/>
          <a:stretch/>
        </p:blipFill>
        <p:spPr>
          <a:xfrm>
            <a:off x="1259632" y="3356992"/>
            <a:ext cx="6696744" cy="331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grpSp>
        <p:nvGrpSpPr>
          <p:cNvPr id="142" name="Google Shape;142;p18"/>
          <p:cNvGrpSpPr/>
          <p:nvPr/>
        </p:nvGrpSpPr>
        <p:grpSpPr>
          <a:xfrm>
            <a:off x="918407" y="3270372"/>
            <a:ext cx="7535761" cy="1055608"/>
            <a:chOff x="1114414" y="2266907"/>
            <a:chExt cx="7535761" cy="1055608"/>
          </a:xfrm>
        </p:grpSpPr>
        <p:sp>
          <p:nvSpPr>
            <p:cNvPr id="143" name="Google Shape;143;p18"/>
            <p:cNvSpPr/>
            <p:nvPr/>
          </p:nvSpPr>
          <p:spPr>
            <a:xfrm>
              <a:off x="1114414" y="2266907"/>
              <a:ext cx="7535761" cy="1055608"/>
            </a:xfrm>
            <a:prstGeom prst="roundRect">
              <a:avLst>
                <a:gd fmla="val 16667" name="adj"/>
              </a:avLst>
            </a:prstGeom>
            <a:noFill/>
            <a:ln cap="flat" cmpd="sng" w="2857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7030A0"/>
                  </a:solidFill>
                  <a:latin typeface="Arial"/>
                  <a:ea typeface="Arial"/>
                  <a:cs typeface="Arial"/>
                  <a:sym typeface="Arial"/>
                </a:rPr>
                <a:t> </a:t>
              </a:r>
              <a:r>
                <a:rPr b="1" lang="zh-TW" sz="2800">
                  <a:solidFill>
                    <a:srgbClr val="002060"/>
                  </a:solidFill>
                  <a:latin typeface="Arial"/>
                  <a:ea typeface="Arial"/>
                  <a:cs typeface="Arial"/>
                  <a:sym typeface="Arial"/>
                </a:rPr>
                <a:t>目</a:t>
              </a:r>
              <a:br>
                <a:rPr b="1" lang="zh-TW" sz="2800">
                  <a:solidFill>
                    <a:srgbClr val="002060"/>
                  </a:solidFill>
                  <a:latin typeface="Arial"/>
                  <a:ea typeface="Arial"/>
                  <a:cs typeface="Arial"/>
                  <a:sym typeface="Arial"/>
                </a:rPr>
              </a:br>
              <a:r>
                <a:rPr b="1" lang="zh-TW" sz="2800">
                  <a:solidFill>
                    <a:srgbClr val="002060"/>
                  </a:solidFill>
                  <a:latin typeface="Arial"/>
                  <a:ea typeface="Arial"/>
                  <a:cs typeface="Arial"/>
                  <a:sym typeface="Arial"/>
                </a:rPr>
                <a:t> 標</a:t>
              </a:r>
              <a:endParaRPr b="1" sz="2800">
                <a:solidFill>
                  <a:srgbClr val="002060"/>
                </a:solidFill>
                <a:latin typeface="Arial"/>
                <a:ea typeface="Arial"/>
                <a:cs typeface="Arial"/>
                <a:sym typeface="Arial"/>
              </a:endParaRPr>
            </a:p>
          </p:txBody>
        </p:sp>
        <p:grpSp>
          <p:nvGrpSpPr>
            <p:cNvPr id="144" name="Google Shape;144;p18"/>
            <p:cNvGrpSpPr/>
            <p:nvPr/>
          </p:nvGrpSpPr>
          <p:grpSpPr>
            <a:xfrm>
              <a:off x="2027430" y="2386411"/>
              <a:ext cx="6481114" cy="799830"/>
              <a:chOff x="1399964" y="3500565"/>
              <a:chExt cx="6481114" cy="1127316"/>
            </a:xfrm>
          </p:grpSpPr>
          <p:sp>
            <p:nvSpPr>
              <p:cNvPr id="145" name="Google Shape;145;p18"/>
              <p:cNvSpPr/>
              <p:nvPr/>
            </p:nvSpPr>
            <p:spPr>
              <a:xfrm>
                <a:off x="3025648" y="3511600"/>
                <a:ext cx="1551276" cy="1116281"/>
              </a:xfrm>
              <a:prstGeom prst="roundRect">
                <a:avLst>
                  <a:gd fmla="val 16667" name="adj"/>
                </a:avLst>
              </a:prstGeom>
              <a:solidFill>
                <a:srgbClr val="BDEF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高中</a:t>
                </a:r>
                <a:br>
                  <a:rPr b="1" lang="zh-TW" sz="2400">
                    <a:solidFill>
                      <a:schemeClr val="dk1"/>
                    </a:solidFill>
                    <a:latin typeface="Arial"/>
                    <a:ea typeface="Arial"/>
                    <a:cs typeface="Arial"/>
                    <a:sym typeface="Arial"/>
                  </a:rPr>
                </a:br>
                <a:r>
                  <a:rPr b="1" lang="zh-TW" sz="2400">
                    <a:solidFill>
                      <a:schemeClr val="dk1"/>
                    </a:solidFill>
                    <a:latin typeface="Arial"/>
                    <a:ea typeface="Arial"/>
                    <a:cs typeface="Arial"/>
                    <a:sym typeface="Arial"/>
                  </a:rPr>
                  <a:t>教學活化</a:t>
                </a:r>
                <a:endParaRPr/>
              </a:p>
            </p:txBody>
          </p:sp>
          <p:sp>
            <p:nvSpPr>
              <p:cNvPr id="146" name="Google Shape;146;p18"/>
              <p:cNvSpPr/>
              <p:nvPr/>
            </p:nvSpPr>
            <p:spPr>
              <a:xfrm>
                <a:off x="1399964" y="3511601"/>
                <a:ext cx="1482477" cy="1116280"/>
              </a:xfrm>
              <a:prstGeom prst="roundRect">
                <a:avLst>
                  <a:gd fmla="val 16667" name="adj"/>
                </a:avLst>
              </a:prstGeom>
              <a:solidFill>
                <a:srgbClr val="BDEF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大學</a:t>
                </a:r>
                <a:br>
                  <a:rPr b="1" lang="zh-TW" sz="2400">
                    <a:solidFill>
                      <a:schemeClr val="dk1"/>
                    </a:solidFill>
                    <a:latin typeface="Arial"/>
                    <a:ea typeface="Arial"/>
                    <a:cs typeface="Arial"/>
                    <a:sym typeface="Arial"/>
                  </a:rPr>
                </a:br>
                <a:r>
                  <a:rPr b="1" lang="zh-TW" sz="2400">
                    <a:solidFill>
                      <a:schemeClr val="dk1"/>
                    </a:solidFill>
                    <a:latin typeface="Arial"/>
                    <a:ea typeface="Arial"/>
                    <a:cs typeface="Arial"/>
                    <a:sym typeface="Arial"/>
                  </a:rPr>
                  <a:t>選才多元</a:t>
                </a:r>
                <a:endParaRPr/>
              </a:p>
            </p:txBody>
          </p:sp>
          <p:sp>
            <p:nvSpPr>
              <p:cNvPr id="147" name="Google Shape;147;p18"/>
              <p:cNvSpPr/>
              <p:nvPr/>
            </p:nvSpPr>
            <p:spPr>
              <a:xfrm>
                <a:off x="6351184" y="3500565"/>
                <a:ext cx="1529894" cy="1116280"/>
              </a:xfrm>
              <a:prstGeom prst="roundRect">
                <a:avLst>
                  <a:gd fmla="val 16667" name="adj"/>
                </a:avLst>
              </a:prstGeom>
              <a:solidFill>
                <a:srgbClr val="BDEF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促進</a:t>
                </a:r>
                <a:br>
                  <a:rPr b="1" lang="zh-TW" sz="2400">
                    <a:solidFill>
                      <a:schemeClr val="dk1"/>
                    </a:solidFill>
                    <a:latin typeface="Arial"/>
                    <a:ea typeface="Arial"/>
                    <a:cs typeface="Arial"/>
                    <a:sym typeface="Arial"/>
                  </a:rPr>
                </a:br>
                <a:r>
                  <a:rPr b="1" lang="zh-TW" sz="2400">
                    <a:solidFill>
                      <a:schemeClr val="dk1"/>
                    </a:solidFill>
                    <a:latin typeface="Arial"/>
                    <a:ea typeface="Arial"/>
                    <a:cs typeface="Arial"/>
                    <a:sym typeface="Arial"/>
                  </a:rPr>
                  <a:t>社會流動</a:t>
                </a:r>
                <a:endParaRPr/>
              </a:p>
            </p:txBody>
          </p:sp>
          <p:sp>
            <p:nvSpPr>
              <p:cNvPr id="148" name="Google Shape;148;p18"/>
              <p:cNvSpPr/>
              <p:nvPr/>
            </p:nvSpPr>
            <p:spPr>
              <a:xfrm>
                <a:off x="4697195" y="3500712"/>
                <a:ext cx="1566617" cy="1116280"/>
              </a:xfrm>
              <a:prstGeom prst="roundRect">
                <a:avLst>
                  <a:gd fmla="val 16667" name="adj"/>
                </a:avLst>
              </a:prstGeom>
              <a:solidFill>
                <a:srgbClr val="BDEF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學生</a:t>
                </a:r>
                <a:br>
                  <a:rPr b="1" lang="zh-TW" sz="2400">
                    <a:solidFill>
                      <a:schemeClr val="dk1"/>
                    </a:solidFill>
                    <a:latin typeface="Arial"/>
                    <a:ea typeface="Arial"/>
                    <a:cs typeface="Arial"/>
                    <a:sym typeface="Arial"/>
                  </a:rPr>
                </a:br>
                <a:r>
                  <a:rPr b="1" lang="zh-TW" sz="2400">
                    <a:solidFill>
                      <a:schemeClr val="dk1"/>
                    </a:solidFill>
                    <a:latin typeface="Arial"/>
                    <a:ea typeface="Arial"/>
                    <a:cs typeface="Arial"/>
                    <a:sym typeface="Arial"/>
                  </a:rPr>
                  <a:t>學習完整</a:t>
                </a:r>
                <a:endParaRPr/>
              </a:p>
            </p:txBody>
          </p:sp>
        </p:grpSp>
      </p:grpSp>
      <p:grpSp>
        <p:nvGrpSpPr>
          <p:cNvPr id="149" name="Google Shape;149;p18"/>
          <p:cNvGrpSpPr/>
          <p:nvPr/>
        </p:nvGrpSpPr>
        <p:grpSpPr>
          <a:xfrm>
            <a:off x="899592" y="1959616"/>
            <a:ext cx="7475410" cy="1055608"/>
            <a:chOff x="899592" y="1959616"/>
            <a:chExt cx="7475410" cy="1055608"/>
          </a:xfrm>
        </p:grpSpPr>
        <p:sp>
          <p:nvSpPr>
            <p:cNvPr id="150" name="Google Shape;150;p18"/>
            <p:cNvSpPr/>
            <p:nvPr/>
          </p:nvSpPr>
          <p:spPr>
            <a:xfrm>
              <a:off x="899592" y="1959616"/>
              <a:ext cx="7475410" cy="1055608"/>
            </a:xfrm>
            <a:prstGeom prst="roundRect">
              <a:avLst>
                <a:gd fmla="val 16667" name="adj"/>
              </a:avLst>
            </a:prstGeom>
            <a:noFill/>
            <a:ln cap="flat" cmpd="sng" w="2857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185738" lvl="0" marL="0" marR="0" rtl="0" algn="l">
                <a:spcBef>
                  <a:spcPts val="0"/>
                </a:spcBef>
                <a:spcAft>
                  <a:spcPts val="0"/>
                </a:spcAft>
                <a:buNone/>
              </a:pPr>
              <a:r>
                <a:rPr b="1" lang="zh-TW" sz="2800">
                  <a:solidFill>
                    <a:srgbClr val="00B050"/>
                  </a:solidFill>
                  <a:latin typeface="Arial"/>
                  <a:ea typeface="Arial"/>
                  <a:cs typeface="Arial"/>
                  <a:sym typeface="Arial"/>
                </a:rPr>
                <a:t>願</a:t>
              </a:r>
              <a:endParaRPr b="1" sz="2800">
                <a:solidFill>
                  <a:srgbClr val="00B050"/>
                </a:solidFill>
                <a:latin typeface="Arial"/>
                <a:ea typeface="Arial"/>
                <a:cs typeface="Arial"/>
                <a:sym typeface="Arial"/>
              </a:endParaRPr>
            </a:p>
            <a:p>
              <a:pPr indent="185738" lvl="0" marL="0" marR="0" rtl="0" algn="l">
                <a:spcBef>
                  <a:spcPts val="0"/>
                </a:spcBef>
                <a:spcAft>
                  <a:spcPts val="0"/>
                </a:spcAft>
                <a:buNone/>
              </a:pPr>
              <a:r>
                <a:rPr b="1" lang="zh-TW" sz="2800">
                  <a:solidFill>
                    <a:srgbClr val="00B050"/>
                  </a:solidFill>
                  <a:latin typeface="Arial"/>
                  <a:ea typeface="Arial"/>
                  <a:cs typeface="Arial"/>
                  <a:sym typeface="Arial"/>
                </a:rPr>
                <a:t>景</a:t>
              </a:r>
              <a:endParaRPr b="1" sz="2800">
                <a:solidFill>
                  <a:srgbClr val="00B050"/>
                </a:solidFill>
                <a:latin typeface="Arial"/>
                <a:ea typeface="Arial"/>
                <a:cs typeface="Arial"/>
                <a:sym typeface="Arial"/>
              </a:endParaRPr>
            </a:p>
          </p:txBody>
        </p:sp>
        <p:sp>
          <p:nvSpPr>
            <p:cNvPr id="151" name="Google Shape;151;p18"/>
            <p:cNvSpPr/>
            <p:nvPr/>
          </p:nvSpPr>
          <p:spPr>
            <a:xfrm>
              <a:off x="1818378" y="2242984"/>
              <a:ext cx="6426030" cy="544641"/>
            </a:xfrm>
            <a:prstGeom prst="roundRect">
              <a:avLst>
                <a:gd fmla="val 16667" name="adj"/>
              </a:avLst>
            </a:prstGeom>
            <a:solidFill>
              <a:srgbClr val="C9E7A7"/>
            </a:solidFill>
            <a:ln>
              <a:noFill/>
            </a:ln>
          </p:spPr>
          <p:txBody>
            <a:bodyPr anchorCtr="0" anchor="ctr" bIns="45700" lIns="91425" spcFirstLastPara="1" rIns="91425" wrap="square" tIns="45700">
              <a:noAutofit/>
            </a:bodyPr>
            <a:lstStyle/>
            <a:p>
              <a:pPr indent="0" lvl="0" marL="0" marR="0" rtl="0" algn="ctr">
                <a:lnSpc>
                  <a:spcPct val="112458"/>
                </a:lnSpc>
                <a:spcBef>
                  <a:spcPts val="0"/>
                </a:spcBef>
                <a:spcAft>
                  <a:spcPts val="0"/>
                </a:spcAft>
                <a:buNone/>
              </a:pPr>
              <a:r>
                <a:rPr b="1" lang="zh-TW" sz="2400">
                  <a:solidFill>
                    <a:schemeClr val="dk1"/>
                  </a:solidFill>
                  <a:latin typeface="Times New Roman"/>
                  <a:ea typeface="Times New Roman"/>
                  <a:cs typeface="Times New Roman"/>
                  <a:sym typeface="Times New Roman"/>
                </a:rPr>
                <a:t>在多元價值體系之下，落實適性發展的理念</a:t>
              </a:r>
              <a:endParaRPr/>
            </a:p>
          </p:txBody>
        </p:sp>
      </p:grpSp>
      <p:grpSp>
        <p:nvGrpSpPr>
          <p:cNvPr id="152" name="Google Shape;152;p18"/>
          <p:cNvGrpSpPr/>
          <p:nvPr/>
        </p:nvGrpSpPr>
        <p:grpSpPr>
          <a:xfrm>
            <a:off x="899592" y="4635115"/>
            <a:ext cx="7534560" cy="1615052"/>
            <a:chOff x="1141894" y="3533982"/>
            <a:chExt cx="7534559" cy="1627192"/>
          </a:xfrm>
        </p:grpSpPr>
        <p:sp>
          <p:nvSpPr>
            <p:cNvPr id="153" name="Google Shape;153;p18"/>
            <p:cNvSpPr/>
            <p:nvPr/>
          </p:nvSpPr>
          <p:spPr>
            <a:xfrm>
              <a:off x="1141894" y="3533982"/>
              <a:ext cx="7534559" cy="1627192"/>
            </a:xfrm>
            <a:prstGeom prst="roundRect">
              <a:avLst>
                <a:gd fmla="val 16667" name="adj"/>
              </a:avLst>
            </a:prstGeom>
            <a:noFill/>
            <a:ln cap="flat" cmpd="sng" w="285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70000"/>
                </a:lnSpc>
                <a:spcBef>
                  <a:spcPts val="0"/>
                </a:spcBef>
                <a:spcAft>
                  <a:spcPts val="0"/>
                </a:spcAft>
                <a:buNone/>
              </a:pPr>
              <a:r>
                <a:rPr b="1" lang="zh-TW" sz="2800">
                  <a:solidFill>
                    <a:srgbClr val="126D60"/>
                  </a:solidFill>
                  <a:latin typeface="Times New Roman"/>
                  <a:ea typeface="Times New Roman"/>
                  <a:cs typeface="Times New Roman"/>
                  <a:sym typeface="Times New Roman"/>
                </a:rPr>
                <a:t>  </a:t>
              </a:r>
              <a:r>
                <a:rPr b="1" lang="zh-TW" sz="2800">
                  <a:solidFill>
                    <a:srgbClr val="7030A0"/>
                  </a:solidFill>
                  <a:latin typeface="Times New Roman"/>
                  <a:ea typeface="Times New Roman"/>
                  <a:cs typeface="Times New Roman"/>
                  <a:sym typeface="Times New Roman"/>
                </a:rPr>
                <a:t>策</a:t>
              </a:r>
              <a:br>
                <a:rPr b="1" lang="zh-TW" sz="2800">
                  <a:solidFill>
                    <a:srgbClr val="7030A0"/>
                  </a:solidFill>
                  <a:latin typeface="Times New Roman"/>
                  <a:ea typeface="Times New Roman"/>
                  <a:cs typeface="Times New Roman"/>
                  <a:sym typeface="Times New Roman"/>
                </a:rPr>
              </a:br>
              <a:r>
                <a:rPr b="1" lang="zh-TW" sz="2800">
                  <a:solidFill>
                    <a:srgbClr val="7030A0"/>
                  </a:solidFill>
                  <a:latin typeface="Times New Roman"/>
                  <a:ea typeface="Times New Roman"/>
                  <a:cs typeface="Times New Roman"/>
                  <a:sym typeface="Times New Roman"/>
                </a:rPr>
                <a:t>  略</a:t>
              </a:r>
              <a:endParaRPr b="1" sz="2800">
                <a:solidFill>
                  <a:srgbClr val="7030A0"/>
                </a:solidFill>
                <a:latin typeface="Times New Roman"/>
                <a:ea typeface="Times New Roman"/>
                <a:cs typeface="Times New Roman"/>
                <a:sym typeface="Times New Roman"/>
              </a:endParaRPr>
            </a:p>
          </p:txBody>
        </p:sp>
        <p:grpSp>
          <p:nvGrpSpPr>
            <p:cNvPr id="154" name="Google Shape;154;p18"/>
            <p:cNvGrpSpPr/>
            <p:nvPr/>
          </p:nvGrpSpPr>
          <p:grpSpPr>
            <a:xfrm>
              <a:off x="2053709" y="3684068"/>
              <a:ext cx="6481113" cy="1330091"/>
              <a:chOff x="2151151" y="3484327"/>
              <a:chExt cx="7461613" cy="1330091"/>
            </a:xfrm>
          </p:grpSpPr>
          <p:sp>
            <p:nvSpPr>
              <p:cNvPr id="155" name="Google Shape;155;p18"/>
              <p:cNvSpPr/>
              <p:nvPr/>
            </p:nvSpPr>
            <p:spPr>
              <a:xfrm>
                <a:off x="5944636" y="4204407"/>
                <a:ext cx="3665559" cy="610011"/>
              </a:xfrm>
              <a:prstGeom prst="roundRect">
                <a:avLst>
                  <a:gd fmla="val 16667" name="adj"/>
                </a:avLst>
              </a:prstGeom>
              <a:solidFill>
                <a:srgbClr val="E4D1F3"/>
              </a:solid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None/>
                </a:pPr>
                <a:r>
                  <a:rPr b="1" lang="zh-TW" sz="2400">
                    <a:solidFill>
                      <a:schemeClr val="dk1"/>
                    </a:solidFill>
                    <a:latin typeface="Arial"/>
                    <a:ea typeface="Arial"/>
                    <a:cs typeface="Arial"/>
                    <a:sym typeface="Arial"/>
                  </a:rPr>
                  <a:t>大學選才彈性多元</a:t>
                </a:r>
                <a:endParaRPr/>
              </a:p>
            </p:txBody>
          </p:sp>
          <p:sp>
            <p:nvSpPr>
              <p:cNvPr id="156" name="Google Shape;156;p18"/>
              <p:cNvSpPr/>
              <p:nvPr/>
            </p:nvSpPr>
            <p:spPr>
              <a:xfrm>
                <a:off x="2151151" y="3484327"/>
                <a:ext cx="3657588" cy="610011"/>
              </a:xfrm>
              <a:prstGeom prst="roundRect">
                <a:avLst>
                  <a:gd fmla="val 16667" name="adj"/>
                </a:avLst>
              </a:prstGeom>
              <a:solidFill>
                <a:srgbClr val="E4D1F3"/>
              </a:solid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None/>
                </a:pPr>
                <a:r>
                  <a:rPr b="1" lang="zh-TW" sz="2400">
                    <a:solidFill>
                      <a:schemeClr val="dk1"/>
                    </a:solidFill>
                    <a:latin typeface="Arial"/>
                    <a:ea typeface="Arial"/>
                    <a:cs typeface="Arial"/>
                    <a:sym typeface="Arial"/>
                  </a:rPr>
                  <a:t>招生作業優化簡化</a:t>
                </a:r>
                <a:endParaRPr/>
              </a:p>
            </p:txBody>
          </p:sp>
          <p:sp>
            <p:nvSpPr>
              <p:cNvPr id="157" name="Google Shape;157;p18"/>
              <p:cNvSpPr/>
              <p:nvPr/>
            </p:nvSpPr>
            <p:spPr>
              <a:xfrm>
                <a:off x="5947205" y="3484327"/>
                <a:ext cx="3665559" cy="610011"/>
              </a:xfrm>
              <a:prstGeom prst="roundRect">
                <a:avLst>
                  <a:gd fmla="val 16667" name="adj"/>
                </a:avLst>
              </a:prstGeom>
              <a:solidFill>
                <a:srgbClr val="E4D1F3"/>
              </a:solid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None/>
                </a:pPr>
                <a:r>
                  <a:rPr b="1" lang="zh-TW" sz="2400">
                    <a:solidFill>
                      <a:schemeClr val="dk1"/>
                    </a:solidFill>
                    <a:latin typeface="Arial"/>
                    <a:ea typeface="Arial"/>
                    <a:cs typeface="Arial"/>
                    <a:sym typeface="Arial"/>
                  </a:rPr>
                  <a:t>招生促進社會流動</a:t>
                </a:r>
                <a:endParaRPr/>
              </a:p>
            </p:txBody>
          </p:sp>
          <p:sp>
            <p:nvSpPr>
              <p:cNvPr id="158" name="Google Shape;158;p18"/>
              <p:cNvSpPr/>
              <p:nvPr/>
            </p:nvSpPr>
            <p:spPr>
              <a:xfrm>
                <a:off x="2151151" y="4204405"/>
                <a:ext cx="3657588" cy="610011"/>
              </a:xfrm>
              <a:prstGeom prst="roundRect">
                <a:avLst>
                  <a:gd fmla="val 16667" name="adj"/>
                </a:avLst>
              </a:prstGeom>
              <a:solidFill>
                <a:srgbClr val="E4D1F3"/>
              </a:solid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None/>
                </a:pPr>
                <a:r>
                  <a:rPr b="1" lang="zh-TW" sz="2400">
                    <a:solidFill>
                      <a:schemeClr val="dk1"/>
                    </a:solidFill>
                    <a:latin typeface="Arial"/>
                    <a:ea typeface="Arial"/>
                    <a:cs typeface="Arial"/>
                    <a:sym typeface="Arial"/>
                  </a:rPr>
                  <a:t>入學考試彈性設計</a:t>
                </a:r>
                <a:endParaRPr/>
              </a:p>
            </p:txBody>
          </p:sp>
        </p:grpSp>
      </p:grpSp>
      <p:sp>
        <p:nvSpPr>
          <p:cNvPr id="159" name="Google Shape;159;p18"/>
          <p:cNvSpPr/>
          <p:nvPr/>
        </p:nvSpPr>
        <p:spPr>
          <a:xfrm>
            <a:off x="395536" y="332656"/>
            <a:ext cx="8748464" cy="107721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200">
                <a:solidFill>
                  <a:schemeClr val="dk1"/>
                </a:solidFill>
                <a:latin typeface="Times New Roman"/>
                <a:ea typeface="Times New Roman"/>
                <a:cs typeface="Times New Roman"/>
                <a:sym typeface="Times New Roman"/>
              </a:rPr>
              <a:t>103年訂定大學考招願景、目標與策略</a:t>
            </a:r>
            <a:br>
              <a:rPr b="1" lang="zh-TW" sz="3200">
                <a:solidFill>
                  <a:schemeClr val="dk1"/>
                </a:solidFill>
                <a:latin typeface="Times New Roman"/>
                <a:ea typeface="Times New Roman"/>
                <a:cs typeface="Times New Roman"/>
                <a:sym typeface="Times New Roman"/>
              </a:rPr>
            </a:br>
            <a:r>
              <a:rPr b="1" lang="zh-TW" sz="3200">
                <a:solidFill>
                  <a:schemeClr val="dk1"/>
                </a:solidFill>
                <a:latin typeface="Times New Roman"/>
                <a:ea typeface="Times New Roman"/>
                <a:cs typeface="Times New Roman"/>
                <a:sym typeface="Times New Roman"/>
              </a:rPr>
              <a:t>以及近程（104~）與中程（107~）調整內容</a:t>
            </a:r>
            <a:endParaRPr/>
          </a:p>
        </p:txBody>
      </p:sp>
      <p:cxnSp>
        <p:nvCxnSpPr>
          <p:cNvPr id="160" name="Google Shape;160;p18"/>
          <p:cNvCxnSpPr/>
          <p:nvPr/>
        </p:nvCxnSpPr>
        <p:spPr>
          <a:xfrm>
            <a:off x="468464" y="1484784"/>
            <a:ext cx="8280000" cy="0"/>
          </a:xfrm>
          <a:prstGeom prst="straightConnector1">
            <a:avLst/>
          </a:prstGeom>
          <a:noFill/>
          <a:ln cap="flat" cmpd="sng" w="57150">
            <a:solidFill>
              <a:srgbClr val="7030A0"/>
            </a:solidFill>
            <a:prstDash val="solid"/>
            <a:round/>
            <a:headEnd len="sm" w="sm" type="none"/>
            <a:tailEnd len="sm" w="sm" type="none"/>
          </a:ln>
        </p:spPr>
      </p:cxnSp>
      <p:sp>
        <p:nvSpPr>
          <p:cNvPr id="161" name="Google Shape;16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mc:AlternateContent>
    <mc:Choice Requires="p14">
      <p:transition spd="slow" p14:dur="125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302218" y="260648"/>
            <a:ext cx="7845176" cy="7920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104學年度開始招生相關調整</a:t>
            </a:r>
            <a:endParaRPr/>
          </a:p>
        </p:txBody>
      </p:sp>
      <p:grpSp>
        <p:nvGrpSpPr>
          <p:cNvPr id="167" name="Google Shape;167;p19"/>
          <p:cNvGrpSpPr/>
          <p:nvPr/>
        </p:nvGrpSpPr>
        <p:grpSpPr>
          <a:xfrm>
            <a:off x="-4884595" y="1334917"/>
            <a:ext cx="13643543" cy="6204640"/>
            <a:chOff x="-5208123" y="-797939"/>
            <a:chExt cx="13643543" cy="6204640"/>
          </a:xfrm>
        </p:grpSpPr>
        <p:sp>
          <p:nvSpPr>
            <p:cNvPr id="168" name="Google Shape;168;p19"/>
            <p:cNvSpPr/>
            <p:nvPr/>
          </p:nvSpPr>
          <p:spPr>
            <a:xfrm>
              <a:off x="-5208123" y="-797939"/>
              <a:ext cx="6204640" cy="6204640"/>
            </a:xfrm>
            <a:prstGeom prst="blockArc">
              <a:avLst>
                <a:gd fmla="val 18900000" name="adj1"/>
                <a:gd fmla="val 2700000" name="adj2"/>
                <a:gd fmla="val 348" name="adj3"/>
              </a:avLst>
            </a:prstGeom>
            <a:noFill/>
            <a:ln cap="flat" cmpd="sng" w="25400">
              <a:solidFill>
                <a:srgbClr val="7A944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Google Shape;169;p19"/>
            <p:cNvSpPr/>
            <p:nvPr/>
          </p:nvSpPr>
          <p:spPr>
            <a:xfrm>
              <a:off x="335739" y="209502"/>
              <a:ext cx="8087228"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Google Shape;170;p19"/>
            <p:cNvSpPr txBox="1"/>
            <p:nvPr/>
          </p:nvSpPr>
          <p:spPr>
            <a:xfrm>
              <a:off x="335739" y="209502"/>
              <a:ext cx="8087228"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考試入學採計指考科目數由3~6科降為3~5科 </a:t>
              </a:r>
              <a:endParaRPr sz="1800">
                <a:solidFill>
                  <a:schemeClr val="lt1"/>
                </a:solidFill>
                <a:latin typeface="Times New Roman"/>
                <a:ea typeface="Times New Roman"/>
                <a:cs typeface="Times New Roman"/>
                <a:sym typeface="Times New Roman"/>
              </a:endParaRPr>
            </a:p>
          </p:txBody>
        </p:sp>
        <p:sp>
          <p:nvSpPr>
            <p:cNvPr id="171" name="Google Shape;171;p19"/>
            <p:cNvSpPr/>
            <p:nvPr/>
          </p:nvSpPr>
          <p:spPr>
            <a:xfrm>
              <a:off x="61523" y="157150"/>
              <a:ext cx="523526" cy="523526"/>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Google Shape;172;p19"/>
            <p:cNvSpPr/>
            <p:nvPr/>
          </p:nvSpPr>
          <p:spPr>
            <a:xfrm>
              <a:off x="702567" y="838103"/>
              <a:ext cx="7732852"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Google Shape;173;p19"/>
            <p:cNvSpPr txBox="1"/>
            <p:nvPr/>
          </p:nvSpPr>
          <p:spPr>
            <a:xfrm>
              <a:off x="702567" y="838103"/>
              <a:ext cx="7732852"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個人申請管道擴大經濟弱勢生招生名額</a:t>
              </a:r>
              <a:endParaRPr sz="1800">
                <a:solidFill>
                  <a:schemeClr val="lt1"/>
                </a:solidFill>
                <a:latin typeface="Times New Roman"/>
                <a:ea typeface="Times New Roman"/>
                <a:cs typeface="Times New Roman"/>
                <a:sym typeface="Times New Roman"/>
              </a:endParaRPr>
            </a:p>
          </p:txBody>
        </p:sp>
        <p:sp>
          <p:nvSpPr>
            <p:cNvPr id="174" name="Google Shape;174;p19"/>
            <p:cNvSpPr/>
            <p:nvPr/>
          </p:nvSpPr>
          <p:spPr>
            <a:xfrm>
              <a:off x="440804" y="785751"/>
              <a:ext cx="523526" cy="523526"/>
            </a:xfrm>
            <a:prstGeom prst="ellipse">
              <a:avLst/>
            </a:prstGeom>
            <a:solidFill>
              <a:srgbClr val="E36C09"/>
            </a:solidFill>
            <a:ln cap="flat" cmpd="sng" w="25400">
              <a:solidFill>
                <a:srgbClr val="E36C0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Google Shape;175;p19"/>
            <p:cNvSpPr/>
            <p:nvPr/>
          </p:nvSpPr>
          <p:spPr>
            <a:xfrm>
              <a:off x="910411" y="1466244"/>
              <a:ext cx="7525008"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Google Shape;176;p19"/>
            <p:cNvSpPr txBox="1"/>
            <p:nvPr/>
          </p:nvSpPr>
          <p:spPr>
            <a:xfrm>
              <a:off x="910411" y="1466244"/>
              <a:ext cx="7525008"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試辦特殊選才招生計畫</a:t>
              </a:r>
              <a:endParaRPr sz="1800">
                <a:solidFill>
                  <a:schemeClr val="lt1"/>
                </a:solidFill>
                <a:latin typeface="Times New Roman"/>
                <a:ea typeface="Times New Roman"/>
                <a:cs typeface="Times New Roman"/>
                <a:sym typeface="Times New Roman"/>
              </a:endParaRPr>
            </a:p>
          </p:txBody>
        </p:sp>
        <p:sp>
          <p:nvSpPr>
            <p:cNvPr id="177" name="Google Shape;177;p19"/>
            <p:cNvSpPr/>
            <p:nvPr/>
          </p:nvSpPr>
          <p:spPr>
            <a:xfrm>
              <a:off x="648648" y="1413891"/>
              <a:ext cx="523526" cy="523526"/>
            </a:xfrm>
            <a:prstGeom prst="ellipse">
              <a:avLst/>
            </a:prstGeom>
            <a:solidFill>
              <a:srgbClr val="FFFF00"/>
            </a:solidFill>
            <a:ln cap="flat" cmpd="sng" w="254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Google Shape;178;p19"/>
            <p:cNvSpPr/>
            <p:nvPr/>
          </p:nvSpPr>
          <p:spPr>
            <a:xfrm>
              <a:off x="976774" y="2094845"/>
              <a:ext cx="7458646"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Google Shape;179;p19"/>
            <p:cNvSpPr txBox="1"/>
            <p:nvPr/>
          </p:nvSpPr>
          <p:spPr>
            <a:xfrm>
              <a:off x="976774" y="2094845"/>
              <a:ext cx="7458646"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推動大學線上課程或準大學生先修課程</a:t>
              </a:r>
              <a:endParaRPr sz="1800">
                <a:solidFill>
                  <a:schemeClr val="lt1"/>
                </a:solidFill>
                <a:latin typeface="Times New Roman"/>
                <a:ea typeface="Times New Roman"/>
                <a:cs typeface="Times New Roman"/>
                <a:sym typeface="Times New Roman"/>
              </a:endParaRPr>
            </a:p>
          </p:txBody>
        </p:sp>
        <p:sp>
          <p:nvSpPr>
            <p:cNvPr id="180" name="Google Shape;180;p19"/>
            <p:cNvSpPr/>
            <p:nvPr/>
          </p:nvSpPr>
          <p:spPr>
            <a:xfrm>
              <a:off x="715010" y="2042492"/>
              <a:ext cx="523526" cy="523526"/>
            </a:xfrm>
            <a:prstGeom prst="ellipse">
              <a:avLst/>
            </a:prstGeom>
            <a:solidFill>
              <a:srgbClr val="00B050"/>
            </a:solidFill>
            <a:ln cap="flat" cmpd="sng" w="254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Google Shape;181;p19"/>
            <p:cNvSpPr/>
            <p:nvPr/>
          </p:nvSpPr>
          <p:spPr>
            <a:xfrm>
              <a:off x="910411" y="2723446"/>
              <a:ext cx="7525008"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Google Shape;182;p19"/>
            <p:cNvSpPr txBox="1"/>
            <p:nvPr/>
          </p:nvSpPr>
          <p:spPr>
            <a:xfrm>
              <a:off x="910411" y="2723446"/>
              <a:ext cx="7525008"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鼓勵大學成立招生專責單位</a:t>
              </a:r>
              <a:endParaRPr sz="1800">
                <a:solidFill>
                  <a:schemeClr val="lt1"/>
                </a:solidFill>
                <a:latin typeface="Times New Roman"/>
                <a:ea typeface="Times New Roman"/>
                <a:cs typeface="Times New Roman"/>
                <a:sym typeface="Times New Roman"/>
              </a:endParaRPr>
            </a:p>
          </p:txBody>
        </p:sp>
        <p:sp>
          <p:nvSpPr>
            <p:cNvPr id="183" name="Google Shape;183;p19"/>
            <p:cNvSpPr/>
            <p:nvPr/>
          </p:nvSpPr>
          <p:spPr>
            <a:xfrm>
              <a:off x="648648" y="2671093"/>
              <a:ext cx="523526" cy="523526"/>
            </a:xfrm>
            <a:prstGeom prst="ellipse">
              <a:avLst/>
            </a:prstGeom>
            <a:solidFill>
              <a:srgbClr val="538CD5"/>
            </a:solid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Google Shape;184;p19"/>
            <p:cNvSpPr/>
            <p:nvPr/>
          </p:nvSpPr>
          <p:spPr>
            <a:xfrm>
              <a:off x="702567" y="3351586"/>
              <a:ext cx="7732852"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Google Shape;185;p19"/>
            <p:cNvSpPr txBox="1"/>
            <p:nvPr/>
          </p:nvSpPr>
          <p:spPr>
            <a:xfrm>
              <a:off x="702567" y="3351586"/>
              <a:ext cx="7732852"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試辦個人申請考生填寫學生學習資料表 （105年開始）</a:t>
              </a:r>
              <a:endParaRPr sz="1800">
                <a:solidFill>
                  <a:schemeClr val="lt1"/>
                </a:solidFill>
                <a:latin typeface="Times New Roman"/>
                <a:ea typeface="Times New Roman"/>
                <a:cs typeface="Times New Roman"/>
                <a:sym typeface="Times New Roman"/>
              </a:endParaRPr>
            </a:p>
          </p:txBody>
        </p:sp>
        <p:sp>
          <p:nvSpPr>
            <p:cNvPr id="186" name="Google Shape;186;p19"/>
            <p:cNvSpPr/>
            <p:nvPr/>
          </p:nvSpPr>
          <p:spPr>
            <a:xfrm>
              <a:off x="440804" y="3299233"/>
              <a:ext cx="523526" cy="523526"/>
            </a:xfrm>
            <a:prstGeom prst="ellipse">
              <a:avLst/>
            </a:prstGeom>
            <a:solidFill>
              <a:srgbClr val="6666FF"/>
            </a:solidFill>
            <a:ln cap="flat" cmpd="sng" w="25400">
              <a:solidFill>
                <a:srgbClr val="6666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Google Shape;187;p19"/>
            <p:cNvSpPr/>
            <p:nvPr/>
          </p:nvSpPr>
          <p:spPr>
            <a:xfrm>
              <a:off x="323287" y="3980187"/>
              <a:ext cx="8112133" cy="418821"/>
            </a:xfrm>
            <a:prstGeom prst="rect">
              <a:avLst/>
            </a:prstGeom>
            <a:noFill/>
            <a:ln cap="flat" cmpd="sng" w="2540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Google Shape;188;p19"/>
            <p:cNvSpPr txBox="1"/>
            <p:nvPr/>
          </p:nvSpPr>
          <p:spPr>
            <a:xfrm>
              <a:off x="323287" y="3980187"/>
              <a:ext cx="8112133" cy="418821"/>
            </a:xfrm>
            <a:prstGeom prst="rect">
              <a:avLst/>
            </a:prstGeom>
            <a:noFill/>
            <a:ln>
              <a:noFill/>
            </a:ln>
          </p:spPr>
          <p:txBody>
            <a:bodyPr anchorCtr="0" anchor="ctr" bIns="45700" lIns="332425" spcFirstLastPara="1" rIns="45700" wrap="square" tIns="45700">
              <a:noAutofit/>
            </a:bodyPr>
            <a:lstStyle/>
            <a:p>
              <a:pPr indent="0" lvl="0" marL="0" marR="0" rtl="0" algn="l">
                <a:lnSpc>
                  <a:spcPct val="90000"/>
                </a:lnSpc>
                <a:spcBef>
                  <a:spcPts val="0"/>
                </a:spcBef>
                <a:spcAft>
                  <a:spcPts val="0"/>
                </a:spcAft>
                <a:buNone/>
              </a:pPr>
              <a:r>
                <a:rPr b="1" lang="zh-TW" sz="1800">
                  <a:solidFill>
                    <a:schemeClr val="lt1"/>
                  </a:solidFill>
                  <a:latin typeface="Times New Roman"/>
                  <a:ea typeface="Times New Roman"/>
                  <a:cs typeface="Times New Roman"/>
                  <a:sym typeface="Times New Roman"/>
                </a:rPr>
                <a:t>各校自訂是否試辦學測成績與資料審查成績優異者逕予錄取 （106年開始）</a:t>
              </a:r>
              <a:endParaRPr sz="1800">
                <a:solidFill>
                  <a:schemeClr val="lt1"/>
                </a:solidFill>
                <a:latin typeface="Times New Roman"/>
                <a:ea typeface="Times New Roman"/>
                <a:cs typeface="Times New Roman"/>
                <a:sym typeface="Times New Roman"/>
              </a:endParaRPr>
            </a:p>
          </p:txBody>
        </p:sp>
        <p:sp>
          <p:nvSpPr>
            <p:cNvPr id="189" name="Google Shape;189;p19"/>
            <p:cNvSpPr/>
            <p:nvPr/>
          </p:nvSpPr>
          <p:spPr>
            <a:xfrm>
              <a:off x="61523" y="3927834"/>
              <a:ext cx="523526" cy="523526"/>
            </a:xfrm>
            <a:prstGeom prst="ellipse">
              <a:avLst/>
            </a:prstGeom>
            <a:solidFill>
              <a:srgbClr val="9148C8"/>
            </a:solidFill>
            <a:ln cap="flat" cmpd="sng" w="25400">
              <a:solidFill>
                <a:srgbClr val="9148C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90" name="Google Shape;190;p19"/>
          <p:cNvSpPr/>
          <p:nvPr/>
        </p:nvSpPr>
        <p:spPr>
          <a:xfrm>
            <a:off x="683669" y="1175198"/>
            <a:ext cx="1728078" cy="855833"/>
          </a:xfrm>
          <a:prstGeom prst="roundRect">
            <a:avLst>
              <a:gd fmla="val 16667" name="adj"/>
            </a:avLst>
          </a:prstGeom>
          <a:solidFill>
            <a:srgbClr val="FFCDC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zh-TW" sz="2400">
                <a:solidFill>
                  <a:schemeClr val="dk1"/>
                </a:solidFill>
                <a:latin typeface="Times New Roman"/>
                <a:ea typeface="Times New Roman"/>
                <a:cs typeface="Times New Roman"/>
                <a:sym typeface="Times New Roman"/>
              </a:rPr>
              <a:t>減輕</a:t>
            </a:r>
            <a:br>
              <a:rPr b="1" lang="zh-TW" sz="2400">
                <a:solidFill>
                  <a:schemeClr val="dk1"/>
                </a:solidFill>
                <a:latin typeface="Times New Roman"/>
                <a:ea typeface="Times New Roman"/>
                <a:cs typeface="Times New Roman"/>
                <a:sym typeface="Times New Roman"/>
              </a:rPr>
            </a:br>
            <a:r>
              <a:rPr b="1" lang="zh-TW" sz="2400">
                <a:solidFill>
                  <a:schemeClr val="dk1"/>
                </a:solidFill>
                <a:latin typeface="Times New Roman"/>
                <a:ea typeface="Times New Roman"/>
                <a:cs typeface="Times New Roman"/>
                <a:sym typeface="Times New Roman"/>
              </a:rPr>
              <a:t>考生負擔</a:t>
            </a:r>
            <a:endParaRPr/>
          </a:p>
        </p:txBody>
      </p:sp>
      <p:sp>
        <p:nvSpPr>
          <p:cNvPr id="191" name="Google Shape;191;p19"/>
          <p:cNvSpPr/>
          <p:nvPr/>
        </p:nvSpPr>
        <p:spPr>
          <a:xfrm>
            <a:off x="2483768" y="1207060"/>
            <a:ext cx="1657121" cy="830526"/>
          </a:xfrm>
          <a:prstGeom prst="roundRect">
            <a:avLst>
              <a:gd fmla="val 16667" name="adj"/>
            </a:avLst>
          </a:prstGeom>
          <a:solidFill>
            <a:srgbClr val="E3F3D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zh-TW" sz="2400">
                <a:solidFill>
                  <a:schemeClr val="dk1"/>
                </a:solidFill>
                <a:latin typeface="Times New Roman"/>
                <a:ea typeface="Times New Roman"/>
                <a:cs typeface="Times New Roman"/>
                <a:sym typeface="Times New Roman"/>
              </a:rPr>
              <a:t>促進</a:t>
            </a:r>
            <a:br>
              <a:rPr b="1" lang="zh-TW" sz="2400">
                <a:solidFill>
                  <a:schemeClr val="dk1"/>
                </a:solidFill>
                <a:latin typeface="Times New Roman"/>
                <a:ea typeface="Times New Roman"/>
                <a:cs typeface="Times New Roman"/>
                <a:sym typeface="Times New Roman"/>
              </a:rPr>
            </a:br>
            <a:r>
              <a:rPr b="1" lang="zh-TW" sz="2400">
                <a:solidFill>
                  <a:schemeClr val="dk1"/>
                </a:solidFill>
                <a:latin typeface="Times New Roman"/>
                <a:ea typeface="Times New Roman"/>
                <a:cs typeface="Times New Roman"/>
                <a:sym typeface="Times New Roman"/>
              </a:rPr>
              <a:t>社會流動</a:t>
            </a:r>
            <a:endParaRPr sz="1800">
              <a:solidFill>
                <a:schemeClr val="dk1"/>
              </a:solidFill>
              <a:latin typeface="Arial"/>
              <a:ea typeface="Arial"/>
              <a:cs typeface="Arial"/>
              <a:sym typeface="Arial"/>
            </a:endParaRPr>
          </a:p>
        </p:txBody>
      </p:sp>
      <p:sp>
        <p:nvSpPr>
          <p:cNvPr id="192" name="Google Shape;192;p19"/>
          <p:cNvSpPr/>
          <p:nvPr/>
        </p:nvSpPr>
        <p:spPr>
          <a:xfrm>
            <a:off x="4224806" y="1222620"/>
            <a:ext cx="2160240" cy="814338"/>
          </a:xfrm>
          <a:prstGeom prst="roundRect">
            <a:avLst>
              <a:gd fmla="val 16667" name="adj"/>
            </a:avLst>
          </a:prstGeom>
          <a:solidFill>
            <a:srgbClr val="DCFAF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zh-TW" sz="2400">
                <a:solidFill>
                  <a:schemeClr val="dk1"/>
                </a:solidFill>
                <a:latin typeface="Times New Roman"/>
                <a:ea typeface="Times New Roman"/>
                <a:cs typeface="Times New Roman"/>
                <a:sym typeface="Times New Roman"/>
              </a:rPr>
              <a:t>重視</a:t>
            </a:r>
            <a:br>
              <a:rPr b="1" lang="zh-TW" sz="2400">
                <a:solidFill>
                  <a:schemeClr val="dk1"/>
                </a:solidFill>
                <a:latin typeface="Times New Roman"/>
                <a:ea typeface="Times New Roman"/>
                <a:cs typeface="Times New Roman"/>
                <a:sym typeface="Times New Roman"/>
              </a:rPr>
            </a:br>
            <a:r>
              <a:rPr b="1" lang="zh-TW" sz="2400">
                <a:solidFill>
                  <a:schemeClr val="dk1"/>
                </a:solidFill>
                <a:latin typeface="Times New Roman"/>
                <a:ea typeface="Times New Roman"/>
                <a:cs typeface="Times New Roman"/>
                <a:sym typeface="Times New Roman"/>
              </a:rPr>
              <a:t>多元學習歷程</a:t>
            </a:r>
            <a:endParaRPr sz="1800">
              <a:solidFill>
                <a:schemeClr val="dk1"/>
              </a:solidFill>
              <a:latin typeface="Arial"/>
              <a:ea typeface="Arial"/>
              <a:cs typeface="Arial"/>
              <a:sym typeface="Arial"/>
            </a:endParaRPr>
          </a:p>
        </p:txBody>
      </p:sp>
      <p:sp>
        <p:nvSpPr>
          <p:cNvPr id="193" name="Google Shape;193;p19"/>
          <p:cNvSpPr/>
          <p:nvPr/>
        </p:nvSpPr>
        <p:spPr>
          <a:xfrm>
            <a:off x="6472604" y="1196752"/>
            <a:ext cx="2158078" cy="843425"/>
          </a:xfrm>
          <a:prstGeom prst="roundRect">
            <a:avLst>
              <a:gd fmla="val 16667" name="adj"/>
            </a:avLst>
          </a:prstGeom>
          <a:solidFill>
            <a:srgbClr val="E1E1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zh-TW" sz="2400">
                <a:solidFill>
                  <a:schemeClr val="dk1"/>
                </a:solidFill>
                <a:latin typeface="Times New Roman"/>
                <a:ea typeface="Times New Roman"/>
                <a:cs typeface="Times New Roman"/>
                <a:sym typeface="Times New Roman"/>
              </a:rPr>
              <a:t>舒緩</a:t>
            </a:r>
            <a:br>
              <a:rPr b="1" lang="zh-TW" sz="2400">
                <a:solidFill>
                  <a:schemeClr val="dk1"/>
                </a:solidFill>
                <a:latin typeface="Times New Roman"/>
                <a:ea typeface="Times New Roman"/>
                <a:cs typeface="Times New Roman"/>
                <a:sym typeface="Times New Roman"/>
              </a:rPr>
            </a:br>
            <a:r>
              <a:rPr b="1" lang="zh-TW" sz="2400">
                <a:solidFill>
                  <a:schemeClr val="dk1"/>
                </a:solidFill>
                <a:latin typeface="Times New Roman"/>
                <a:ea typeface="Times New Roman"/>
                <a:cs typeface="Times New Roman"/>
                <a:sym typeface="Times New Roman"/>
              </a:rPr>
              <a:t>高三教學問題</a:t>
            </a:r>
            <a:endParaRPr sz="1800">
              <a:solidFill>
                <a:schemeClr val="dk1"/>
              </a:solidFill>
              <a:latin typeface="Arial"/>
              <a:ea typeface="Arial"/>
              <a:cs typeface="Arial"/>
              <a:sym typeface="Arial"/>
            </a:endParaRPr>
          </a:p>
        </p:txBody>
      </p:sp>
      <p:sp>
        <p:nvSpPr>
          <p:cNvPr id="194" name="Google Shape;194;p19"/>
          <p:cNvSpPr txBox="1"/>
          <p:nvPr>
            <p:ph idx="12" type="sldNum"/>
          </p:nvPr>
        </p:nvSpPr>
        <p:spPr>
          <a:xfrm>
            <a:off x="6948264" y="6453336"/>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395536" y="198439"/>
            <a:ext cx="8748464" cy="95849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Times New Roman"/>
              <a:buNone/>
            </a:pPr>
            <a:r>
              <a:rPr b="1" i="0" lang="zh-TW" sz="3200" u="none" cap="none" strike="noStrike">
                <a:solidFill>
                  <a:schemeClr val="dk1"/>
                </a:solidFill>
                <a:latin typeface="Times New Roman"/>
                <a:ea typeface="Times New Roman"/>
                <a:cs typeface="Times New Roman"/>
                <a:sym typeface="Times New Roman"/>
              </a:rPr>
              <a:t>107學年度開始考試相關調整：語文類考科</a:t>
            </a:r>
            <a:endParaRPr/>
          </a:p>
        </p:txBody>
      </p:sp>
      <p:sp>
        <p:nvSpPr>
          <p:cNvPr id="202" name="Google Shape;202;p20"/>
          <p:cNvSpPr/>
          <p:nvPr/>
        </p:nvSpPr>
        <p:spPr>
          <a:xfrm>
            <a:off x="951312" y="1268760"/>
            <a:ext cx="4481336" cy="615884"/>
          </a:xfrm>
          <a:prstGeom prst="roundRect">
            <a:avLst>
              <a:gd fmla="val 16667" name="adj"/>
            </a:avLst>
          </a:prstGeom>
          <a:solidFill>
            <a:srgbClr val="FFEFA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Times New Roman"/>
                <a:ea typeface="Times New Roman"/>
                <a:cs typeface="Times New Roman"/>
                <a:sym typeface="Times New Roman"/>
              </a:rPr>
              <a:t>強化語文能力：閱讀理解與表述</a:t>
            </a:r>
            <a:endParaRPr b="1" sz="2400">
              <a:solidFill>
                <a:schemeClr val="dk1"/>
              </a:solidFill>
              <a:latin typeface="Times New Roman"/>
              <a:ea typeface="Times New Roman"/>
              <a:cs typeface="Times New Roman"/>
              <a:sym typeface="Times New Roman"/>
            </a:endParaRPr>
          </a:p>
        </p:txBody>
      </p:sp>
      <p:sp>
        <p:nvSpPr>
          <p:cNvPr id="203" name="Google Shape;203;p20"/>
          <p:cNvSpPr/>
          <p:nvPr/>
        </p:nvSpPr>
        <p:spPr>
          <a:xfrm>
            <a:off x="5720680" y="1268760"/>
            <a:ext cx="2376264" cy="615884"/>
          </a:xfrm>
          <a:prstGeom prst="roundRect">
            <a:avLst>
              <a:gd fmla="val 16667" name="adj"/>
            </a:avLst>
          </a:prstGeom>
          <a:solidFill>
            <a:srgbClr val="D1F3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Times New Roman"/>
                <a:ea typeface="Times New Roman"/>
                <a:cs typeface="Times New Roman"/>
                <a:sym typeface="Times New Roman"/>
              </a:rPr>
              <a:t>涵蓋跨領域素材</a:t>
            </a:r>
            <a:endParaRPr b="1" sz="2400">
              <a:solidFill>
                <a:schemeClr val="dk1"/>
              </a:solidFill>
              <a:latin typeface="Times New Roman"/>
              <a:ea typeface="Times New Roman"/>
              <a:cs typeface="Times New Roman"/>
              <a:sym typeface="Times New Roman"/>
            </a:endParaRPr>
          </a:p>
        </p:txBody>
      </p:sp>
      <p:grpSp>
        <p:nvGrpSpPr>
          <p:cNvPr id="204" name="Google Shape;204;p20"/>
          <p:cNvGrpSpPr/>
          <p:nvPr/>
        </p:nvGrpSpPr>
        <p:grpSpPr>
          <a:xfrm>
            <a:off x="1710221" y="2420892"/>
            <a:ext cx="5982579" cy="3655917"/>
            <a:chOff x="758909" y="216028"/>
            <a:chExt cx="5982579" cy="3655917"/>
          </a:xfrm>
        </p:grpSpPr>
        <p:sp>
          <p:nvSpPr>
            <p:cNvPr id="205" name="Google Shape;205;p20"/>
            <p:cNvSpPr/>
            <p:nvPr/>
          </p:nvSpPr>
          <p:spPr>
            <a:xfrm>
              <a:off x="1575079" y="2032000"/>
              <a:ext cx="699693" cy="1308131"/>
            </a:xfrm>
            <a:custGeom>
              <a:rect b="b" l="l" r="r" t="t"/>
              <a:pathLst>
                <a:path extrusionOk="0" h="120000" w="120000">
                  <a:moveTo>
                    <a:pt x="0" y="0"/>
                  </a:moveTo>
                  <a:lnTo>
                    <a:pt x="60191" y="0"/>
                  </a:lnTo>
                  <a:lnTo>
                    <a:pt x="60191" y="120000"/>
                  </a:lnTo>
                  <a:lnTo>
                    <a:pt x="120000" y="120000"/>
                  </a:lnTo>
                </a:path>
              </a:pathLst>
            </a:custGeom>
            <a:noFill/>
            <a:ln cap="flat" cmpd="sng" w="25400">
              <a:solidFill>
                <a:srgbClr val="C00000"/>
              </a:solidFill>
              <a:prstDash val="solid"/>
              <a:round/>
              <a:headEnd len="sm" w="sm" type="none"/>
              <a:tailEnd len="sm" w="sm" type="none"/>
            </a:ln>
          </p:spPr>
        </p:sp>
        <p:sp>
          <p:nvSpPr>
            <p:cNvPr id="206" name="Google Shape;206;p20"/>
            <p:cNvSpPr/>
            <p:nvPr/>
          </p:nvSpPr>
          <p:spPr>
            <a:xfrm>
              <a:off x="1575079" y="1986280"/>
              <a:ext cx="697461" cy="91440"/>
            </a:xfrm>
            <a:custGeom>
              <a:rect b="b" l="l" r="r" t="t"/>
              <a:pathLst>
                <a:path extrusionOk="0" h="120000" w="120000">
                  <a:moveTo>
                    <a:pt x="0" y="60000"/>
                  </a:moveTo>
                  <a:lnTo>
                    <a:pt x="120000" y="60000"/>
                  </a:lnTo>
                </a:path>
              </a:pathLst>
            </a:custGeom>
            <a:noFill/>
            <a:ln cap="flat" cmpd="sng" w="12700">
              <a:solidFill>
                <a:srgbClr val="C00000"/>
              </a:solidFill>
              <a:prstDash val="solid"/>
              <a:round/>
              <a:headEnd len="sm" w="sm" type="none"/>
              <a:tailEnd len="sm" w="sm" type="none"/>
            </a:ln>
          </p:spPr>
        </p:sp>
        <p:sp>
          <p:nvSpPr>
            <p:cNvPr id="207" name="Google Shape;207;p20"/>
            <p:cNvSpPr/>
            <p:nvPr/>
          </p:nvSpPr>
          <p:spPr>
            <a:xfrm>
              <a:off x="1575079" y="747842"/>
              <a:ext cx="699693" cy="1284157"/>
            </a:xfrm>
            <a:custGeom>
              <a:rect b="b" l="l" r="r" t="t"/>
              <a:pathLst>
                <a:path extrusionOk="0" h="120000" w="120000">
                  <a:moveTo>
                    <a:pt x="0" y="120000"/>
                  </a:moveTo>
                  <a:lnTo>
                    <a:pt x="60191" y="120000"/>
                  </a:lnTo>
                  <a:lnTo>
                    <a:pt x="60191" y="0"/>
                  </a:lnTo>
                  <a:lnTo>
                    <a:pt x="120000" y="0"/>
                  </a:lnTo>
                </a:path>
              </a:pathLst>
            </a:custGeom>
            <a:noFill/>
            <a:ln cap="flat" cmpd="sng" w="25400">
              <a:solidFill>
                <a:srgbClr val="C00000"/>
              </a:solidFill>
              <a:prstDash val="solid"/>
              <a:round/>
              <a:headEnd len="sm" w="sm" type="none"/>
              <a:tailEnd len="sm" w="sm" type="none"/>
            </a:ln>
          </p:spPr>
        </p:sp>
        <p:sp>
          <p:nvSpPr>
            <p:cNvPr id="208" name="Google Shape;208;p20"/>
            <p:cNvSpPr/>
            <p:nvPr/>
          </p:nvSpPr>
          <p:spPr>
            <a:xfrm>
              <a:off x="758909" y="425655"/>
              <a:ext cx="816169" cy="3212689"/>
            </a:xfrm>
            <a:prstGeom prst="rect">
              <a:avLst/>
            </a:prstGeom>
            <a:solidFill>
              <a:srgbClr val="FF967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Google Shape;209;p20"/>
            <p:cNvSpPr txBox="1"/>
            <p:nvPr/>
          </p:nvSpPr>
          <p:spPr>
            <a:xfrm>
              <a:off x="758909" y="425655"/>
              <a:ext cx="816169" cy="321268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Arial"/>
                  <a:ea typeface="Arial"/>
                  <a:cs typeface="Arial"/>
                  <a:sym typeface="Arial"/>
                </a:rPr>
                <a:t>調</a:t>
              </a:r>
              <a:endParaRPr b="1" sz="2400">
                <a:solidFill>
                  <a:schemeClr val="dk1"/>
                </a:solidFill>
                <a:latin typeface="Arial"/>
                <a:ea typeface="Arial"/>
                <a:cs typeface="Arial"/>
                <a:sym typeface="Arial"/>
              </a:endParaRPr>
            </a:p>
            <a:p>
              <a:pPr indent="0" lvl="0" marL="0" marR="0" rtl="0" algn="ctr">
                <a:lnSpc>
                  <a:spcPct val="90000"/>
                </a:lnSpc>
                <a:spcBef>
                  <a:spcPts val="840"/>
                </a:spcBef>
                <a:spcAft>
                  <a:spcPts val="0"/>
                </a:spcAft>
                <a:buNone/>
              </a:pPr>
              <a:r>
                <a:rPr b="1" lang="zh-TW" sz="2400">
                  <a:solidFill>
                    <a:schemeClr val="dk1"/>
                  </a:solidFill>
                  <a:latin typeface="Arial"/>
                  <a:ea typeface="Arial"/>
                  <a:cs typeface="Arial"/>
                  <a:sym typeface="Arial"/>
                </a:rPr>
                <a:t>整</a:t>
              </a:r>
              <a:endParaRPr b="1" sz="2400">
                <a:solidFill>
                  <a:schemeClr val="dk1"/>
                </a:solidFill>
                <a:latin typeface="Arial"/>
                <a:ea typeface="Arial"/>
                <a:cs typeface="Arial"/>
                <a:sym typeface="Arial"/>
              </a:endParaRPr>
            </a:p>
            <a:p>
              <a:pPr indent="0" lvl="0" marL="0" marR="0" rtl="0" algn="ctr">
                <a:lnSpc>
                  <a:spcPct val="90000"/>
                </a:lnSpc>
                <a:spcBef>
                  <a:spcPts val="840"/>
                </a:spcBef>
                <a:spcAft>
                  <a:spcPts val="0"/>
                </a:spcAft>
                <a:buNone/>
              </a:pPr>
              <a:r>
                <a:rPr b="1" lang="zh-TW" sz="2400">
                  <a:solidFill>
                    <a:schemeClr val="dk1"/>
                  </a:solidFill>
                  <a:latin typeface="Arial"/>
                  <a:ea typeface="Arial"/>
                  <a:cs typeface="Arial"/>
                  <a:sym typeface="Arial"/>
                </a:rPr>
                <a:t>考</a:t>
              </a:r>
              <a:endParaRPr b="1" sz="2400">
                <a:solidFill>
                  <a:schemeClr val="dk1"/>
                </a:solidFill>
                <a:latin typeface="Arial"/>
                <a:ea typeface="Arial"/>
                <a:cs typeface="Arial"/>
                <a:sym typeface="Arial"/>
              </a:endParaRPr>
            </a:p>
            <a:p>
              <a:pPr indent="0" lvl="0" marL="0" marR="0" rtl="0" algn="ctr">
                <a:lnSpc>
                  <a:spcPct val="90000"/>
                </a:lnSpc>
                <a:spcBef>
                  <a:spcPts val="840"/>
                </a:spcBef>
                <a:spcAft>
                  <a:spcPts val="0"/>
                </a:spcAft>
                <a:buNone/>
              </a:pPr>
              <a:r>
                <a:rPr b="1" lang="zh-TW" sz="2400">
                  <a:solidFill>
                    <a:schemeClr val="dk1"/>
                  </a:solidFill>
                  <a:latin typeface="Arial"/>
                  <a:ea typeface="Arial"/>
                  <a:cs typeface="Arial"/>
                  <a:sym typeface="Arial"/>
                </a:rPr>
                <a:t>試</a:t>
              </a:r>
              <a:endParaRPr b="1" sz="2400">
                <a:solidFill>
                  <a:schemeClr val="dk1"/>
                </a:solidFill>
                <a:latin typeface="Arial"/>
                <a:ea typeface="Arial"/>
                <a:cs typeface="Arial"/>
                <a:sym typeface="Arial"/>
              </a:endParaRPr>
            </a:p>
            <a:p>
              <a:pPr indent="0" lvl="0" marL="0" marR="0" rtl="0" algn="ctr">
                <a:lnSpc>
                  <a:spcPct val="90000"/>
                </a:lnSpc>
                <a:spcBef>
                  <a:spcPts val="840"/>
                </a:spcBef>
                <a:spcAft>
                  <a:spcPts val="0"/>
                </a:spcAft>
                <a:buNone/>
              </a:pPr>
              <a:r>
                <a:rPr b="1" lang="zh-TW" sz="2400">
                  <a:solidFill>
                    <a:schemeClr val="dk1"/>
                  </a:solidFill>
                  <a:latin typeface="Arial"/>
                  <a:ea typeface="Arial"/>
                  <a:cs typeface="Arial"/>
                  <a:sym typeface="Arial"/>
                </a:rPr>
                <a:t>項</a:t>
              </a:r>
              <a:endParaRPr b="1" sz="2400">
                <a:solidFill>
                  <a:schemeClr val="dk1"/>
                </a:solidFill>
                <a:latin typeface="Arial"/>
                <a:ea typeface="Arial"/>
                <a:cs typeface="Arial"/>
                <a:sym typeface="Arial"/>
              </a:endParaRPr>
            </a:p>
            <a:p>
              <a:pPr indent="0" lvl="0" marL="0" marR="0" rtl="0" algn="ctr">
                <a:lnSpc>
                  <a:spcPct val="90000"/>
                </a:lnSpc>
                <a:spcBef>
                  <a:spcPts val="840"/>
                </a:spcBef>
                <a:spcAft>
                  <a:spcPts val="0"/>
                </a:spcAft>
                <a:buNone/>
              </a:pPr>
              <a:r>
                <a:rPr b="1" lang="zh-TW" sz="2400">
                  <a:solidFill>
                    <a:schemeClr val="dk1"/>
                  </a:solidFill>
                  <a:latin typeface="Arial"/>
                  <a:ea typeface="Arial"/>
                  <a:cs typeface="Arial"/>
                  <a:sym typeface="Arial"/>
                </a:rPr>
                <a:t>目</a:t>
              </a:r>
              <a:endParaRPr b="1" sz="2400">
                <a:solidFill>
                  <a:schemeClr val="dk1"/>
                </a:solidFill>
                <a:latin typeface="Arial"/>
                <a:ea typeface="Arial"/>
                <a:cs typeface="Arial"/>
                <a:sym typeface="Arial"/>
              </a:endParaRPr>
            </a:p>
          </p:txBody>
        </p:sp>
        <p:sp>
          <p:nvSpPr>
            <p:cNvPr id="210" name="Google Shape;210;p20"/>
            <p:cNvSpPr/>
            <p:nvPr/>
          </p:nvSpPr>
          <p:spPr>
            <a:xfrm>
              <a:off x="2274772" y="216028"/>
              <a:ext cx="4466716" cy="1063628"/>
            </a:xfrm>
            <a:prstGeom prst="rect">
              <a:avLst/>
            </a:prstGeom>
            <a:solidFill>
              <a:srgbClr val="FFFFFF"/>
            </a:solid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Google Shape;211;p20"/>
            <p:cNvSpPr txBox="1"/>
            <p:nvPr/>
          </p:nvSpPr>
          <p:spPr>
            <a:xfrm>
              <a:off x="2274772" y="216028"/>
              <a:ext cx="4466716" cy="106362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Times New Roman"/>
                  <a:ea typeface="Times New Roman"/>
                  <a:cs typeface="Times New Roman"/>
                  <a:sym typeface="Times New Roman"/>
                </a:rPr>
                <a:t>國語文寫作能力測驗：</a:t>
              </a:r>
              <a:endParaRPr b="1" sz="2400">
                <a:solidFill>
                  <a:schemeClr val="dk1"/>
                </a:solidFill>
                <a:latin typeface="Times New Roman"/>
                <a:ea typeface="Times New Roman"/>
                <a:cs typeface="Times New Roman"/>
                <a:sym typeface="Times New Roman"/>
              </a:endParaRPr>
            </a:p>
            <a:p>
              <a:pPr indent="0" lvl="0" marL="0" marR="0" rtl="0" algn="ctr">
                <a:lnSpc>
                  <a:spcPct val="90000"/>
                </a:lnSpc>
                <a:spcBef>
                  <a:spcPts val="840"/>
                </a:spcBef>
                <a:spcAft>
                  <a:spcPts val="0"/>
                </a:spcAft>
                <a:buNone/>
              </a:pPr>
              <a:r>
                <a:rPr b="1" lang="zh-TW" sz="2400">
                  <a:solidFill>
                    <a:schemeClr val="dk1"/>
                  </a:solidFill>
                  <a:latin typeface="Times New Roman"/>
                  <a:ea typeface="Times New Roman"/>
                  <a:cs typeface="Times New Roman"/>
                  <a:sym typeface="Times New Roman"/>
                </a:rPr>
                <a:t>在學測日程分節施測</a:t>
              </a:r>
              <a:endParaRPr sz="2400">
                <a:solidFill>
                  <a:schemeClr val="dk1"/>
                </a:solidFill>
                <a:latin typeface="Times New Roman"/>
                <a:ea typeface="Times New Roman"/>
                <a:cs typeface="Times New Roman"/>
                <a:sym typeface="Times New Roman"/>
              </a:endParaRPr>
            </a:p>
          </p:txBody>
        </p:sp>
        <p:sp>
          <p:nvSpPr>
            <p:cNvPr id="212" name="Google Shape;212;p20"/>
            <p:cNvSpPr/>
            <p:nvPr/>
          </p:nvSpPr>
          <p:spPr>
            <a:xfrm>
              <a:off x="2272540" y="1500185"/>
              <a:ext cx="4466716" cy="1063628"/>
            </a:xfrm>
            <a:prstGeom prst="rect">
              <a:avLst/>
            </a:prstGeom>
            <a:solidFill>
              <a:srgbClr val="FFFFFF"/>
            </a:solid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Google Shape;213;p20"/>
            <p:cNvSpPr txBox="1"/>
            <p:nvPr/>
          </p:nvSpPr>
          <p:spPr>
            <a:xfrm>
              <a:off x="2272540" y="1500185"/>
              <a:ext cx="4466716" cy="106362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Times New Roman"/>
                  <a:ea typeface="Times New Roman"/>
                  <a:cs typeface="Times New Roman"/>
                  <a:sym typeface="Times New Roman"/>
                </a:rPr>
                <a:t>學測、指考國文考科：</a:t>
              </a:r>
              <a:endParaRPr b="1" sz="2400">
                <a:solidFill>
                  <a:schemeClr val="dk1"/>
                </a:solidFill>
                <a:latin typeface="Times New Roman"/>
                <a:ea typeface="Times New Roman"/>
                <a:cs typeface="Times New Roman"/>
                <a:sym typeface="Times New Roman"/>
              </a:endParaRPr>
            </a:p>
            <a:p>
              <a:pPr indent="0" lvl="0" marL="0" marR="0" rtl="0" algn="ctr">
                <a:lnSpc>
                  <a:spcPct val="90000"/>
                </a:lnSpc>
                <a:spcBef>
                  <a:spcPts val="840"/>
                </a:spcBef>
                <a:spcAft>
                  <a:spcPts val="0"/>
                </a:spcAft>
                <a:buNone/>
              </a:pPr>
              <a:r>
                <a:rPr b="1" lang="zh-TW" sz="2400">
                  <a:solidFill>
                    <a:schemeClr val="dk1"/>
                  </a:solidFill>
                  <a:latin typeface="Times New Roman"/>
                  <a:ea typeface="Times New Roman"/>
                  <a:cs typeface="Times New Roman"/>
                  <a:sym typeface="Times New Roman"/>
                </a:rPr>
                <a:t>全卷為選擇題</a:t>
              </a:r>
              <a:endParaRPr sz="2400">
                <a:solidFill>
                  <a:schemeClr val="dk1"/>
                </a:solidFill>
                <a:latin typeface="Times New Roman"/>
                <a:ea typeface="Times New Roman"/>
                <a:cs typeface="Times New Roman"/>
                <a:sym typeface="Times New Roman"/>
              </a:endParaRPr>
            </a:p>
          </p:txBody>
        </p:sp>
        <p:sp>
          <p:nvSpPr>
            <p:cNvPr id="214" name="Google Shape;214;p20"/>
            <p:cNvSpPr/>
            <p:nvPr/>
          </p:nvSpPr>
          <p:spPr>
            <a:xfrm>
              <a:off x="2274772" y="2808317"/>
              <a:ext cx="4462253" cy="1063628"/>
            </a:xfrm>
            <a:prstGeom prst="rect">
              <a:avLst/>
            </a:prstGeom>
            <a:solidFill>
              <a:srgbClr val="FFFFFF"/>
            </a:solid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Google Shape;215;p20"/>
            <p:cNvSpPr txBox="1"/>
            <p:nvPr/>
          </p:nvSpPr>
          <p:spPr>
            <a:xfrm>
              <a:off x="2274772" y="2808317"/>
              <a:ext cx="4462253" cy="106362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zh-TW" sz="2400">
                  <a:solidFill>
                    <a:schemeClr val="dk1"/>
                  </a:solidFill>
                  <a:latin typeface="Times New Roman"/>
                  <a:ea typeface="Times New Roman"/>
                  <a:cs typeface="Times New Roman"/>
                  <a:sym typeface="Times New Roman"/>
                </a:rPr>
                <a:t>學測國文、英文考科：</a:t>
              </a:r>
              <a:endParaRPr b="1" sz="2400">
                <a:solidFill>
                  <a:schemeClr val="dk1"/>
                </a:solidFill>
                <a:latin typeface="Times New Roman"/>
                <a:ea typeface="Times New Roman"/>
                <a:cs typeface="Times New Roman"/>
                <a:sym typeface="Times New Roman"/>
              </a:endParaRPr>
            </a:p>
            <a:p>
              <a:pPr indent="0" lvl="0" marL="0" marR="0" rtl="0" algn="ctr">
                <a:lnSpc>
                  <a:spcPct val="90000"/>
                </a:lnSpc>
                <a:spcBef>
                  <a:spcPts val="840"/>
                </a:spcBef>
                <a:spcAft>
                  <a:spcPts val="0"/>
                </a:spcAft>
                <a:buNone/>
              </a:pPr>
              <a:r>
                <a:rPr b="1" lang="zh-TW" sz="2400">
                  <a:solidFill>
                    <a:schemeClr val="dk1"/>
                  </a:solidFill>
                  <a:latin typeface="Times New Roman"/>
                  <a:ea typeface="Times New Roman"/>
                  <a:cs typeface="Times New Roman"/>
                  <a:sym typeface="Times New Roman"/>
                </a:rPr>
                <a:t>測驗範圍增至第五學期</a:t>
              </a:r>
              <a:endParaRPr sz="2400">
                <a:solidFill>
                  <a:schemeClr val="dk1"/>
                </a:solidFill>
                <a:latin typeface="Times New Roman"/>
                <a:ea typeface="Times New Roman"/>
                <a:cs typeface="Times New Roman"/>
                <a:sym typeface="Times New Roman"/>
              </a:endParaRPr>
            </a:p>
          </p:txBody>
        </p:sp>
      </p:grpSp>
      <p:sp>
        <p:nvSpPr>
          <p:cNvPr id="216" name="Google Shape;21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1"/>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Times New Roman"/>
              <a:buNone/>
            </a:pPr>
            <a:r>
              <a:rPr b="1" i="0" lang="zh-TW" sz="3200" u="none" cap="none" strike="noStrike">
                <a:solidFill>
                  <a:srgbClr val="000000"/>
                </a:solidFill>
                <a:latin typeface="Times New Roman"/>
                <a:ea typeface="Times New Roman"/>
                <a:cs typeface="Times New Roman"/>
                <a:sym typeface="Times New Roman"/>
              </a:rPr>
              <a:t>12年國教課綱普通高中課程架構</a:t>
            </a:r>
            <a:endParaRPr b="0" i="0" sz="4400" u="none" cap="none" strike="noStrike">
              <a:solidFill>
                <a:schemeClr val="dk1"/>
              </a:solidFill>
              <a:latin typeface="Times New Roman"/>
              <a:ea typeface="Times New Roman"/>
              <a:cs typeface="Times New Roman"/>
              <a:sym typeface="Times New Roman"/>
            </a:endParaRPr>
          </a:p>
        </p:txBody>
      </p:sp>
      <p:grpSp>
        <p:nvGrpSpPr>
          <p:cNvPr id="222" name="Google Shape;222;p21"/>
          <p:cNvGrpSpPr/>
          <p:nvPr/>
        </p:nvGrpSpPr>
        <p:grpSpPr>
          <a:xfrm>
            <a:off x="611561" y="1215717"/>
            <a:ext cx="7948869" cy="5582586"/>
            <a:chOff x="611561" y="1124745"/>
            <a:chExt cx="7948869" cy="5582586"/>
          </a:xfrm>
        </p:grpSpPr>
        <p:grpSp>
          <p:nvGrpSpPr>
            <p:cNvPr id="223" name="Google Shape;223;p21"/>
            <p:cNvGrpSpPr/>
            <p:nvPr/>
          </p:nvGrpSpPr>
          <p:grpSpPr>
            <a:xfrm>
              <a:off x="611561" y="1124745"/>
              <a:ext cx="7948869" cy="5582586"/>
              <a:chOff x="367480" y="984729"/>
              <a:chExt cx="7948869" cy="5582586"/>
            </a:xfrm>
          </p:grpSpPr>
          <p:grpSp>
            <p:nvGrpSpPr>
              <p:cNvPr id="224" name="Google Shape;224;p21"/>
              <p:cNvGrpSpPr/>
              <p:nvPr/>
            </p:nvGrpSpPr>
            <p:grpSpPr>
              <a:xfrm>
                <a:off x="367480" y="984729"/>
                <a:ext cx="7948869" cy="5582586"/>
                <a:chOff x="614914" y="737295"/>
                <a:chExt cx="7948869" cy="5582586"/>
              </a:xfrm>
            </p:grpSpPr>
            <p:grpSp>
              <p:nvGrpSpPr>
                <p:cNvPr id="225" name="Google Shape;225;p21"/>
                <p:cNvGrpSpPr/>
                <p:nvPr/>
              </p:nvGrpSpPr>
              <p:grpSpPr>
                <a:xfrm>
                  <a:off x="715969" y="1872884"/>
                  <a:ext cx="2642226" cy="2214275"/>
                  <a:chOff x="1157591" y="3628417"/>
                  <a:chExt cx="2642226" cy="2115766"/>
                </a:xfrm>
              </p:grpSpPr>
              <p:sp>
                <p:nvSpPr>
                  <p:cNvPr id="226" name="Google Shape;226;p21"/>
                  <p:cNvSpPr/>
                  <p:nvPr/>
                </p:nvSpPr>
                <p:spPr>
                  <a:xfrm>
                    <a:off x="1157591" y="4863089"/>
                    <a:ext cx="1186775" cy="881094"/>
                  </a:xfrm>
                  <a:prstGeom prst="roundRect">
                    <a:avLst>
                      <a:gd fmla="val 16667" name="adj"/>
                    </a:avLst>
                  </a:prstGeom>
                  <a:solidFill>
                    <a:srgbClr val="BFDDAB"/>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部定</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必修</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(118)</a:t>
                    </a:r>
                    <a:endParaRPr b="1" i="0" sz="1800" u="none" cap="none" strike="noStrike">
                      <a:solidFill>
                        <a:srgbClr val="000000"/>
                      </a:solidFill>
                      <a:latin typeface="Times New Roman"/>
                      <a:ea typeface="Times New Roman"/>
                      <a:cs typeface="Times New Roman"/>
                      <a:sym typeface="Times New Roman"/>
                    </a:endParaRPr>
                  </a:p>
                </p:txBody>
              </p:sp>
              <p:sp>
                <p:nvSpPr>
                  <p:cNvPr id="227" name="Google Shape;227;p21"/>
                  <p:cNvSpPr/>
                  <p:nvPr/>
                </p:nvSpPr>
                <p:spPr>
                  <a:xfrm>
                    <a:off x="2446506" y="4850591"/>
                    <a:ext cx="1353311" cy="893592"/>
                  </a:xfrm>
                  <a:prstGeom prst="roundRect">
                    <a:avLst>
                      <a:gd fmla="val 16667" name="adj"/>
                    </a:avLst>
                  </a:prstGeom>
                  <a:solidFill>
                    <a:srgbClr val="BFDDAB"/>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加深加</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廣選修</a:t>
                    </a:r>
                    <a:endParaRPr b="1" i="0" sz="1800" u="none" cap="none" strike="noStrike">
                      <a:solidFill>
                        <a:srgbClr val="000000"/>
                      </a:solidFill>
                      <a:latin typeface="Times New Roman"/>
                      <a:ea typeface="Times New Roman"/>
                      <a:cs typeface="Times New Roman"/>
                      <a:sym typeface="Times New Roman"/>
                    </a:endParaRPr>
                  </a:p>
                  <a:p>
                    <a:pPr indent="0" lvl="0" marL="0" marR="0" rtl="0" algn="l">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(可規劃 110)</a:t>
                    </a:r>
                    <a:endParaRPr b="1" i="0" sz="1800" u="none" cap="none" strike="noStrike">
                      <a:solidFill>
                        <a:srgbClr val="000000"/>
                      </a:solidFill>
                      <a:latin typeface="Times New Roman"/>
                      <a:ea typeface="Times New Roman"/>
                      <a:cs typeface="Times New Roman"/>
                      <a:sym typeface="Times New Roman"/>
                    </a:endParaRPr>
                  </a:p>
                </p:txBody>
              </p:sp>
              <p:sp>
                <p:nvSpPr>
                  <p:cNvPr id="228" name="Google Shape;228;p21"/>
                  <p:cNvSpPr/>
                  <p:nvPr/>
                </p:nvSpPr>
                <p:spPr>
                  <a:xfrm>
                    <a:off x="1716930" y="3628417"/>
                    <a:ext cx="1566154" cy="659673"/>
                  </a:xfrm>
                  <a:prstGeom prst="roundRect">
                    <a:avLst>
                      <a:gd fmla="val 16667" name="adj"/>
                    </a:avLst>
                  </a:prstGeom>
                  <a:solidFill>
                    <a:srgbClr val="7995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zh-TW" sz="2000" u="none" cap="none" strike="noStrike">
                        <a:solidFill>
                          <a:srgbClr val="FFFFFF"/>
                        </a:solidFill>
                        <a:latin typeface="Arial"/>
                        <a:ea typeface="Arial"/>
                        <a:cs typeface="Arial"/>
                        <a:sym typeface="Arial"/>
                      </a:rPr>
                      <a:t>部定</a:t>
                    </a:r>
                    <a:endParaRPr b="1"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Arial"/>
                      <a:buNone/>
                    </a:pPr>
                    <a:r>
                      <a:rPr b="1" i="0" lang="zh-TW" sz="2000" u="none" cap="none" strike="noStrike">
                        <a:solidFill>
                          <a:srgbClr val="FFFFFF"/>
                        </a:solidFill>
                        <a:latin typeface="Arial"/>
                        <a:ea typeface="Arial"/>
                        <a:cs typeface="Arial"/>
                        <a:sym typeface="Arial"/>
                      </a:rPr>
                      <a:t>(共同課綱)</a:t>
                    </a:r>
                    <a:endParaRPr b="1" i="0" sz="2000" u="none" cap="none" strike="noStrike">
                      <a:solidFill>
                        <a:srgbClr val="FFFFFF"/>
                      </a:solidFill>
                      <a:latin typeface="Arial"/>
                      <a:ea typeface="Arial"/>
                      <a:cs typeface="Arial"/>
                      <a:sym typeface="Arial"/>
                    </a:endParaRPr>
                  </a:p>
                </p:txBody>
              </p:sp>
              <p:grpSp>
                <p:nvGrpSpPr>
                  <p:cNvPr id="229" name="Google Shape;229;p21"/>
                  <p:cNvGrpSpPr/>
                  <p:nvPr/>
                </p:nvGrpSpPr>
                <p:grpSpPr>
                  <a:xfrm>
                    <a:off x="1785026" y="4292691"/>
                    <a:ext cx="1400783" cy="569002"/>
                    <a:chOff x="1785026" y="4292691"/>
                    <a:chExt cx="1400783" cy="569002"/>
                  </a:xfrm>
                </p:grpSpPr>
                <p:grpSp>
                  <p:nvGrpSpPr>
                    <p:cNvPr id="230" name="Google Shape;230;p21"/>
                    <p:cNvGrpSpPr/>
                    <p:nvPr/>
                  </p:nvGrpSpPr>
                  <p:grpSpPr>
                    <a:xfrm>
                      <a:off x="1795642" y="4292691"/>
                      <a:ext cx="1385302" cy="569002"/>
                      <a:chOff x="2172848" y="3119521"/>
                      <a:chExt cx="1190916" cy="438621"/>
                    </a:xfrm>
                  </p:grpSpPr>
                  <p:cxnSp>
                    <p:nvCxnSpPr>
                      <p:cNvPr id="231" name="Google Shape;231;p21"/>
                      <p:cNvCxnSpPr/>
                      <p:nvPr/>
                    </p:nvCxnSpPr>
                    <p:spPr>
                      <a:xfrm>
                        <a:off x="2773649" y="3119521"/>
                        <a:ext cx="0" cy="224933"/>
                      </a:xfrm>
                      <a:prstGeom prst="straightConnector1">
                        <a:avLst/>
                      </a:prstGeom>
                      <a:noFill/>
                      <a:ln cap="flat" cmpd="sng" w="28575">
                        <a:solidFill>
                          <a:srgbClr val="000000"/>
                        </a:solidFill>
                        <a:prstDash val="solid"/>
                        <a:miter lim="800000"/>
                        <a:headEnd len="sm" w="sm" type="none"/>
                        <a:tailEnd len="sm" w="sm" type="none"/>
                      </a:ln>
                    </p:spPr>
                  </p:cxnSp>
                  <p:cxnSp>
                    <p:nvCxnSpPr>
                      <p:cNvPr id="232" name="Google Shape;232;p21"/>
                      <p:cNvCxnSpPr/>
                      <p:nvPr/>
                    </p:nvCxnSpPr>
                    <p:spPr>
                      <a:xfrm>
                        <a:off x="2172848" y="3344889"/>
                        <a:ext cx="1887" cy="213253"/>
                      </a:xfrm>
                      <a:prstGeom prst="straightConnector1">
                        <a:avLst/>
                      </a:prstGeom>
                      <a:noFill/>
                      <a:ln cap="flat" cmpd="sng" w="28575">
                        <a:solidFill>
                          <a:srgbClr val="000000"/>
                        </a:solidFill>
                        <a:prstDash val="solid"/>
                        <a:miter lim="800000"/>
                        <a:headEnd len="sm" w="sm" type="none"/>
                        <a:tailEnd len="sm" w="sm" type="none"/>
                      </a:ln>
                    </p:spPr>
                  </p:cxnSp>
                  <p:cxnSp>
                    <p:nvCxnSpPr>
                      <p:cNvPr id="233" name="Google Shape;233;p21"/>
                      <p:cNvCxnSpPr/>
                      <p:nvPr/>
                    </p:nvCxnSpPr>
                    <p:spPr>
                      <a:xfrm>
                        <a:off x="3361877" y="3339058"/>
                        <a:ext cx="1887" cy="213252"/>
                      </a:xfrm>
                      <a:prstGeom prst="straightConnector1">
                        <a:avLst/>
                      </a:prstGeom>
                      <a:noFill/>
                      <a:ln cap="flat" cmpd="sng" w="28575">
                        <a:solidFill>
                          <a:srgbClr val="000000"/>
                        </a:solidFill>
                        <a:prstDash val="solid"/>
                        <a:miter lim="800000"/>
                        <a:headEnd len="sm" w="sm" type="none"/>
                        <a:tailEnd len="sm" w="sm" type="none"/>
                      </a:ln>
                    </p:spPr>
                  </p:cxnSp>
                </p:grpSp>
                <p:cxnSp>
                  <p:nvCxnSpPr>
                    <p:cNvPr id="234" name="Google Shape;234;p21"/>
                    <p:cNvCxnSpPr/>
                    <p:nvPr/>
                  </p:nvCxnSpPr>
                  <p:spPr>
                    <a:xfrm>
                      <a:off x="1785026" y="4591455"/>
                      <a:ext cx="1400783" cy="0"/>
                    </a:xfrm>
                    <a:prstGeom prst="straightConnector1">
                      <a:avLst/>
                    </a:prstGeom>
                    <a:noFill/>
                    <a:ln cap="flat" cmpd="sng" w="28575">
                      <a:solidFill>
                        <a:srgbClr val="000000"/>
                      </a:solidFill>
                      <a:prstDash val="solid"/>
                      <a:miter lim="800000"/>
                      <a:headEnd len="sm" w="sm" type="none"/>
                      <a:tailEnd len="sm" w="sm" type="none"/>
                    </a:ln>
                  </p:spPr>
                </p:cxnSp>
              </p:grpSp>
            </p:grpSp>
            <p:grpSp>
              <p:nvGrpSpPr>
                <p:cNvPr id="235" name="Google Shape;235;p21"/>
                <p:cNvGrpSpPr/>
                <p:nvPr/>
              </p:nvGrpSpPr>
              <p:grpSpPr>
                <a:xfrm>
                  <a:off x="3517343" y="1872884"/>
                  <a:ext cx="4857914" cy="2240046"/>
                  <a:chOff x="2640658" y="4092889"/>
                  <a:chExt cx="4857914" cy="2140391"/>
                </a:xfrm>
              </p:grpSpPr>
              <p:grpSp>
                <p:nvGrpSpPr>
                  <p:cNvPr id="236" name="Google Shape;236;p21"/>
                  <p:cNvGrpSpPr/>
                  <p:nvPr/>
                </p:nvGrpSpPr>
                <p:grpSpPr>
                  <a:xfrm>
                    <a:off x="2640658" y="4092889"/>
                    <a:ext cx="4857914" cy="2140391"/>
                    <a:chOff x="3364558" y="3413715"/>
                    <a:chExt cx="4857914" cy="2140391"/>
                  </a:xfrm>
                </p:grpSpPr>
                <p:sp>
                  <p:nvSpPr>
                    <p:cNvPr id="237" name="Google Shape;237;p21"/>
                    <p:cNvSpPr/>
                    <p:nvPr/>
                  </p:nvSpPr>
                  <p:spPr>
                    <a:xfrm>
                      <a:off x="3364558" y="4671557"/>
                      <a:ext cx="948265" cy="878417"/>
                    </a:xfrm>
                    <a:prstGeom prst="roundRect">
                      <a:avLst>
                        <a:gd fmla="val 16667" name="adj"/>
                      </a:avLst>
                    </a:prstGeom>
                    <a:solidFill>
                      <a:srgbClr val="E1CDFF"/>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多元</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選修</a:t>
                      </a:r>
                      <a:endParaRPr b="1" i="0" sz="1800" u="none" cap="none" strike="noStrike">
                        <a:solidFill>
                          <a:srgbClr val="000000"/>
                        </a:solidFill>
                        <a:latin typeface="Arial"/>
                        <a:ea typeface="Arial"/>
                        <a:cs typeface="Arial"/>
                        <a:sym typeface="Arial"/>
                      </a:endParaRPr>
                    </a:p>
                    <a:p>
                      <a:pPr indent="0" lvl="0" marL="0" marR="0" rtl="0" algn="l">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(自訂)</a:t>
                      </a:r>
                      <a:endParaRPr b="1" i="0" sz="1800" u="none" cap="none" strike="noStrike">
                        <a:solidFill>
                          <a:srgbClr val="000000"/>
                        </a:solidFill>
                        <a:latin typeface="Arial"/>
                        <a:ea typeface="Arial"/>
                        <a:cs typeface="Arial"/>
                        <a:sym typeface="Arial"/>
                      </a:endParaRPr>
                    </a:p>
                  </p:txBody>
                </p:sp>
                <p:sp>
                  <p:nvSpPr>
                    <p:cNvPr id="238" name="Google Shape;238;p21"/>
                    <p:cNvSpPr/>
                    <p:nvPr/>
                  </p:nvSpPr>
                  <p:spPr>
                    <a:xfrm>
                      <a:off x="4371033" y="4652080"/>
                      <a:ext cx="976398" cy="901725"/>
                    </a:xfrm>
                    <a:prstGeom prst="roundRect">
                      <a:avLst>
                        <a:gd fmla="val 16667" name="adj"/>
                      </a:avLst>
                    </a:prstGeom>
                    <a:solidFill>
                      <a:srgbClr val="E1CDFF"/>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補強性</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選修</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(自訂)</a:t>
                      </a:r>
                      <a:endParaRPr b="1" i="0" sz="1800" u="none" cap="none" strike="noStrike">
                        <a:solidFill>
                          <a:srgbClr val="000000"/>
                        </a:solidFill>
                        <a:latin typeface="Arial"/>
                        <a:ea typeface="Arial"/>
                        <a:cs typeface="Arial"/>
                        <a:sym typeface="Arial"/>
                      </a:endParaRPr>
                    </a:p>
                  </p:txBody>
                </p:sp>
                <p:sp>
                  <p:nvSpPr>
                    <p:cNvPr id="239" name="Google Shape;239;p21"/>
                    <p:cNvSpPr/>
                    <p:nvPr/>
                  </p:nvSpPr>
                  <p:spPr>
                    <a:xfrm>
                      <a:off x="5421114" y="4652682"/>
                      <a:ext cx="890037" cy="897292"/>
                    </a:xfrm>
                    <a:prstGeom prst="roundRect">
                      <a:avLst>
                        <a:gd fmla="val 16667" name="adj"/>
                      </a:avLst>
                    </a:prstGeom>
                    <a:solidFill>
                      <a:srgbClr val="F8CBAD"/>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校訂</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必修</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11111"/>
                        </a:lnSpc>
                        <a:spcBef>
                          <a:spcPts val="0"/>
                        </a:spcBef>
                        <a:spcAft>
                          <a:spcPts val="0"/>
                        </a:spcAft>
                        <a:buClr>
                          <a:srgbClr val="000000"/>
                        </a:buClr>
                        <a:buSzPts val="1800"/>
                        <a:buFont typeface="Times New Roman"/>
                        <a:buNone/>
                      </a:pPr>
                      <a:r>
                        <a:rPr b="1" i="0" lang="zh-TW" sz="1800" u="none" cap="none" strike="noStrike">
                          <a:solidFill>
                            <a:srgbClr val="000000"/>
                          </a:solidFill>
                          <a:latin typeface="Times New Roman"/>
                          <a:ea typeface="Times New Roman"/>
                          <a:cs typeface="Times New Roman"/>
                          <a:sym typeface="Times New Roman"/>
                        </a:rPr>
                        <a:t>(4-8)</a:t>
                      </a:r>
                      <a:endParaRPr b="1" i="0" sz="1800" u="none" cap="none" strike="noStrike">
                        <a:solidFill>
                          <a:srgbClr val="000000"/>
                        </a:solidFill>
                        <a:latin typeface="Times New Roman"/>
                        <a:ea typeface="Times New Roman"/>
                        <a:cs typeface="Times New Roman"/>
                        <a:sym typeface="Times New Roman"/>
                      </a:endParaRPr>
                    </a:p>
                  </p:txBody>
                </p:sp>
                <p:sp>
                  <p:nvSpPr>
                    <p:cNvPr id="240" name="Google Shape;240;p21"/>
                    <p:cNvSpPr/>
                    <p:nvPr/>
                  </p:nvSpPr>
                  <p:spPr>
                    <a:xfrm>
                      <a:off x="6375271" y="4662860"/>
                      <a:ext cx="922421" cy="888856"/>
                    </a:xfrm>
                    <a:prstGeom prst="roundRect">
                      <a:avLst>
                        <a:gd fmla="val 16667" name="adj"/>
                      </a:avLst>
                    </a:prstGeom>
                    <a:solidFill>
                      <a:srgbClr val="FFEDB3"/>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團體</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活動</a:t>
                      </a:r>
                      <a:endParaRPr b="1" i="0" sz="1800" u="none" cap="none" strike="noStrike">
                        <a:solidFill>
                          <a:srgbClr val="000000"/>
                        </a:solidFill>
                        <a:latin typeface="Arial"/>
                        <a:ea typeface="Arial"/>
                        <a:cs typeface="Arial"/>
                        <a:sym typeface="Arial"/>
                      </a:endParaRPr>
                    </a:p>
                    <a:p>
                      <a:pPr indent="0" lvl="0" marL="0" marR="0" rtl="0" algn="l">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(自訂)</a:t>
                      </a:r>
                      <a:endParaRPr b="1" i="0" sz="1800" u="none" cap="none" strike="noStrike">
                        <a:solidFill>
                          <a:srgbClr val="000000"/>
                        </a:solidFill>
                        <a:latin typeface="Arial"/>
                        <a:ea typeface="Arial"/>
                        <a:cs typeface="Arial"/>
                        <a:sym typeface="Arial"/>
                      </a:endParaRPr>
                    </a:p>
                  </p:txBody>
                </p:sp>
                <p:sp>
                  <p:nvSpPr>
                    <p:cNvPr id="241" name="Google Shape;241;p21"/>
                    <p:cNvSpPr/>
                    <p:nvPr/>
                  </p:nvSpPr>
                  <p:spPr>
                    <a:xfrm>
                      <a:off x="7346326" y="4666408"/>
                      <a:ext cx="876146" cy="887698"/>
                    </a:xfrm>
                    <a:prstGeom prst="roundRect">
                      <a:avLst>
                        <a:gd fmla="val 16667" name="adj"/>
                      </a:avLst>
                    </a:prstGeom>
                    <a:solidFill>
                      <a:srgbClr val="FFEDB3"/>
                    </a:solidFill>
                    <a:ln>
                      <a:noFill/>
                    </a:ln>
                  </p:spPr>
                  <p:txBody>
                    <a:bodyPr anchorCtr="0" anchor="ctr" bIns="45700" lIns="91425" spcFirstLastPara="1" rIns="91425" wrap="square" tIns="45700">
                      <a:noAutofit/>
                    </a:bodyPr>
                    <a:lstStyle/>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彈性</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學習</a:t>
                      </a:r>
                      <a:endParaRPr b="1" i="0" sz="1800" u="none" cap="none" strike="noStrike">
                        <a:solidFill>
                          <a:srgbClr val="000000"/>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800"/>
                        <a:buFont typeface="Arial"/>
                        <a:buNone/>
                      </a:pPr>
                      <a:r>
                        <a:rPr b="1" i="0" lang="zh-TW" sz="1800" u="none" cap="none" strike="noStrike">
                          <a:solidFill>
                            <a:srgbClr val="000000"/>
                          </a:solidFill>
                          <a:latin typeface="Arial"/>
                          <a:ea typeface="Arial"/>
                          <a:cs typeface="Arial"/>
                          <a:sym typeface="Arial"/>
                        </a:rPr>
                        <a:t>(每周)</a:t>
                      </a:r>
                      <a:endParaRPr b="1" i="0" sz="1800" u="none" cap="none" strike="noStrike">
                        <a:solidFill>
                          <a:srgbClr val="000000"/>
                        </a:solidFill>
                        <a:latin typeface="Arial"/>
                        <a:ea typeface="Arial"/>
                        <a:cs typeface="Arial"/>
                        <a:sym typeface="Arial"/>
                      </a:endParaRPr>
                    </a:p>
                  </p:txBody>
                </p:sp>
                <p:sp>
                  <p:nvSpPr>
                    <p:cNvPr id="242" name="Google Shape;242;p21"/>
                    <p:cNvSpPr/>
                    <p:nvPr/>
                  </p:nvSpPr>
                  <p:spPr>
                    <a:xfrm>
                      <a:off x="5075305" y="3413715"/>
                      <a:ext cx="1581880" cy="676752"/>
                    </a:xfrm>
                    <a:prstGeom prst="roundRect">
                      <a:avLst>
                        <a:gd fmla="val 16667" name="adj"/>
                      </a:avLst>
                    </a:prstGeom>
                    <a:solidFill>
                      <a:srgbClr val="9F5FC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zh-TW" sz="2000" u="none" cap="none" strike="noStrike">
                          <a:solidFill>
                            <a:srgbClr val="FFFFFF"/>
                          </a:solidFill>
                          <a:latin typeface="Arial"/>
                          <a:ea typeface="Arial"/>
                          <a:cs typeface="Arial"/>
                          <a:sym typeface="Arial"/>
                        </a:rPr>
                        <a:t>校訂</a:t>
                      </a:r>
                      <a:endParaRPr b="1"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Arial"/>
                        <a:buNone/>
                      </a:pPr>
                      <a:r>
                        <a:rPr b="1" i="0" lang="zh-TW" sz="2000" u="none" cap="none" strike="noStrike">
                          <a:solidFill>
                            <a:srgbClr val="FFFFFF"/>
                          </a:solidFill>
                          <a:latin typeface="Arial"/>
                          <a:ea typeface="Arial"/>
                          <a:cs typeface="Arial"/>
                          <a:sym typeface="Arial"/>
                        </a:rPr>
                        <a:t>(各校自訂)</a:t>
                      </a:r>
                      <a:endParaRPr b="1" i="0" sz="2000" u="none" cap="none" strike="noStrike">
                        <a:solidFill>
                          <a:srgbClr val="FFFFFF"/>
                        </a:solidFill>
                        <a:latin typeface="Arial"/>
                        <a:ea typeface="Arial"/>
                        <a:cs typeface="Arial"/>
                        <a:sym typeface="Arial"/>
                      </a:endParaRPr>
                    </a:p>
                  </p:txBody>
                </p:sp>
                <p:grpSp>
                  <p:nvGrpSpPr>
                    <p:cNvPr id="243" name="Google Shape;243;p21"/>
                    <p:cNvGrpSpPr/>
                    <p:nvPr/>
                  </p:nvGrpSpPr>
                  <p:grpSpPr>
                    <a:xfrm>
                      <a:off x="3776708" y="4080296"/>
                      <a:ext cx="4031553" cy="583779"/>
                      <a:chOff x="3713953" y="4080296"/>
                      <a:chExt cx="4214196" cy="583779"/>
                    </a:xfrm>
                  </p:grpSpPr>
                  <p:cxnSp>
                    <p:nvCxnSpPr>
                      <p:cNvPr id="244" name="Google Shape;244;p21"/>
                      <p:cNvCxnSpPr/>
                      <p:nvPr/>
                    </p:nvCxnSpPr>
                    <p:spPr>
                      <a:xfrm flipH="1" rot="10800000">
                        <a:off x="4410635" y="4354793"/>
                        <a:ext cx="3014138" cy="2054"/>
                      </a:xfrm>
                      <a:prstGeom prst="straightConnector1">
                        <a:avLst/>
                      </a:prstGeom>
                      <a:noFill/>
                      <a:ln cap="flat" cmpd="sng" w="28575">
                        <a:solidFill>
                          <a:srgbClr val="000000"/>
                        </a:solidFill>
                        <a:prstDash val="solid"/>
                        <a:miter lim="800000"/>
                        <a:headEnd len="sm" w="sm" type="none"/>
                        <a:tailEnd len="sm" w="sm" type="none"/>
                      </a:ln>
                    </p:spPr>
                  </p:cxnSp>
                  <p:grpSp>
                    <p:nvGrpSpPr>
                      <p:cNvPr id="245" name="Google Shape;245;p21"/>
                      <p:cNvGrpSpPr/>
                      <p:nvPr/>
                    </p:nvGrpSpPr>
                    <p:grpSpPr>
                      <a:xfrm>
                        <a:off x="3713953" y="4350936"/>
                        <a:ext cx="1400783" cy="311464"/>
                        <a:chOff x="2327281" y="2797161"/>
                        <a:chExt cx="1400783" cy="569002"/>
                      </a:xfrm>
                    </p:grpSpPr>
                    <p:cxnSp>
                      <p:nvCxnSpPr>
                        <p:cNvPr id="246" name="Google Shape;246;p21"/>
                        <p:cNvCxnSpPr/>
                        <p:nvPr/>
                      </p:nvCxnSpPr>
                      <p:spPr>
                        <a:xfrm>
                          <a:off x="3036763" y="2797161"/>
                          <a:ext cx="0" cy="291795"/>
                        </a:xfrm>
                        <a:prstGeom prst="straightConnector1">
                          <a:avLst/>
                        </a:prstGeom>
                        <a:noFill/>
                        <a:ln cap="flat" cmpd="sng" w="28575">
                          <a:solidFill>
                            <a:srgbClr val="000000"/>
                          </a:solidFill>
                          <a:prstDash val="solid"/>
                          <a:miter lim="800000"/>
                          <a:headEnd len="sm" w="sm" type="none"/>
                          <a:tailEnd len="sm" w="sm" type="none"/>
                        </a:ln>
                      </p:spPr>
                    </p:cxnSp>
                    <p:cxnSp>
                      <p:nvCxnSpPr>
                        <p:cNvPr id="247" name="Google Shape;247;p21"/>
                        <p:cNvCxnSpPr/>
                        <p:nvPr/>
                      </p:nvCxnSpPr>
                      <p:spPr>
                        <a:xfrm>
                          <a:off x="2337897" y="3089520"/>
                          <a:ext cx="2195" cy="276643"/>
                        </a:xfrm>
                        <a:prstGeom prst="straightConnector1">
                          <a:avLst/>
                        </a:prstGeom>
                        <a:noFill/>
                        <a:ln cap="flat" cmpd="sng" w="28575">
                          <a:solidFill>
                            <a:srgbClr val="000000"/>
                          </a:solidFill>
                          <a:prstDash val="solid"/>
                          <a:miter lim="800000"/>
                          <a:headEnd len="sm" w="sm" type="none"/>
                          <a:tailEnd len="sm" w="sm" type="none"/>
                        </a:ln>
                      </p:spPr>
                    </p:cxnSp>
                    <p:cxnSp>
                      <p:nvCxnSpPr>
                        <p:cNvPr id="248" name="Google Shape;248;p21"/>
                        <p:cNvCxnSpPr/>
                        <p:nvPr/>
                      </p:nvCxnSpPr>
                      <p:spPr>
                        <a:xfrm>
                          <a:off x="3721004" y="3081956"/>
                          <a:ext cx="2195" cy="276642"/>
                        </a:xfrm>
                        <a:prstGeom prst="straightConnector1">
                          <a:avLst/>
                        </a:prstGeom>
                        <a:noFill/>
                        <a:ln cap="flat" cmpd="sng" w="28575">
                          <a:solidFill>
                            <a:srgbClr val="000000"/>
                          </a:solidFill>
                          <a:prstDash val="solid"/>
                          <a:miter lim="800000"/>
                          <a:headEnd len="sm" w="sm" type="none"/>
                          <a:tailEnd len="sm" w="sm" type="none"/>
                        </a:ln>
                      </p:spPr>
                    </p:cxnSp>
                    <p:cxnSp>
                      <p:nvCxnSpPr>
                        <p:cNvPr id="249" name="Google Shape;249;p21"/>
                        <p:cNvCxnSpPr/>
                        <p:nvPr/>
                      </p:nvCxnSpPr>
                      <p:spPr>
                        <a:xfrm>
                          <a:off x="2327281" y="3095925"/>
                          <a:ext cx="1400783" cy="0"/>
                        </a:xfrm>
                        <a:prstGeom prst="straightConnector1">
                          <a:avLst/>
                        </a:prstGeom>
                        <a:noFill/>
                        <a:ln cap="flat" cmpd="sng" w="28575">
                          <a:solidFill>
                            <a:srgbClr val="000000"/>
                          </a:solidFill>
                          <a:prstDash val="solid"/>
                          <a:miter lim="800000"/>
                          <a:headEnd len="sm" w="sm" type="none"/>
                          <a:tailEnd len="sm" w="sm" type="none"/>
                        </a:ln>
                      </p:spPr>
                    </p:cxnSp>
                  </p:grpSp>
                  <p:grpSp>
                    <p:nvGrpSpPr>
                      <p:cNvPr id="250" name="Google Shape;250;p21"/>
                      <p:cNvGrpSpPr/>
                      <p:nvPr/>
                    </p:nvGrpSpPr>
                    <p:grpSpPr>
                      <a:xfrm>
                        <a:off x="6900952" y="4352611"/>
                        <a:ext cx="1027197" cy="311464"/>
                        <a:chOff x="2327281" y="2797161"/>
                        <a:chExt cx="1400783" cy="569002"/>
                      </a:xfrm>
                    </p:grpSpPr>
                    <p:cxnSp>
                      <p:nvCxnSpPr>
                        <p:cNvPr id="251" name="Google Shape;251;p21"/>
                        <p:cNvCxnSpPr/>
                        <p:nvPr/>
                      </p:nvCxnSpPr>
                      <p:spPr>
                        <a:xfrm>
                          <a:off x="3036763" y="2797161"/>
                          <a:ext cx="0" cy="291795"/>
                        </a:xfrm>
                        <a:prstGeom prst="straightConnector1">
                          <a:avLst/>
                        </a:prstGeom>
                        <a:noFill/>
                        <a:ln cap="flat" cmpd="sng" w="28575">
                          <a:solidFill>
                            <a:srgbClr val="000000"/>
                          </a:solidFill>
                          <a:prstDash val="solid"/>
                          <a:miter lim="800000"/>
                          <a:headEnd len="sm" w="sm" type="none"/>
                          <a:tailEnd len="sm" w="sm" type="none"/>
                        </a:ln>
                      </p:spPr>
                    </p:cxnSp>
                    <p:cxnSp>
                      <p:nvCxnSpPr>
                        <p:cNvPr id="252" name="Google Shape;252;p21"/>
                        <p:cNvCxnSpPr/>
                        <p:nvPr/>
                      </p:nvCxnSpPr>
                      <p:spPr>
                        <a:xfrm>
                          <a:off x="2337897" y="3089520"/>
                          <a:ext cx="2195" cy="276643"/>
                        </a:xfrm>
                        <a:prstGeom prst="straightConnector1">
                          <a:avLst/>
                        </a:prstGeom>
                        <a:noFill/>
                        <a:ln cap="flat" cmpd="sng" w="28575">
                          <a:solidFill>
                            <a:srgbClr val="000000"/>
                          </a:solidFill>
                          <a:prstDash val="solid"/>
                          <a:miter lim="800000"/>
                          <a:headEnd len="sm" w="sm" type="none"/>
                          <a:tailEnd len="sm" w="sm" type="none"/>
                        </a:ln>
                      </p:spPr>
                    </p:cxnSp>
                    <p:cxnSp>
                      <p:nvCxnSpPr>
                        <p:cNvPr id="253" name="Google Shape;253;p21"/>
                        <p:cNvCxnSpPr/>
                        <p:nvPr/>
                      </p:nvCxnSpPr>
                      <p:spPr>
                        <a:xfrm>
                          <a:off x="3721004" y="3081956"/>
                          <a:ext cx="2195" cy="276642"/>
                        </a:xfrm>
                        <a:prstGeom prst="straightConnector1">
                          <a:avLst/>
                        </a:prstGeom>
                        <a:noFill/>
                        <a:ln cap="flat" cmpd="sng" w="28575">
                          <a:solidFill>
                            <a:srgbClr val="000000"/>
                          </a:solidFill>
                          <a:prstDash val="solid"/>
                          <a:miter lim="800000"/>
                          <a:headEnd len="sm" w="sm" type="none"/>
                          <a:tailEnd len="sm" w="sm" type="none"/>
                        </a:ln>
                      </p:spPr>
                    </p:cxnSp>
                    <p:cxnSp>
                      <p:nvCxnSpPr>
                        <p:cNvPr id="254" name="Google Shape;254;p21"/>
                        <p:cNvCxnSpPr/>
                        <p:nvPr/>
                      </p:nvCxnSpPr>
                      <p:spPr>
                        <a:xfrm>
                          <a:off x="2327281" y="3095925"/>
                          <a:ext cx="1400783" cy="0"/>
                        </a:xfrm>
                        <a:prstGeom prst="straightConnector1">
                          <a:avLst/>
                        </a:prstGeom>
                        <a:noFill/>
                        <a:ln cap="flat" cmpd="sng" w="28575">
                          <a:solidFill>
                            <a:srgbClr val="000000"/>
                          </a:solidFill>
                          <a:prstDash val="solid"/>
                          <a:miter lim="800000"/>
                          <a:headEnd len="sm" w="sm" type="none"/>
                          <a:tailEnd len="sm" w="sm" type="none"/>
                        </a:ln>
                      </p:spPr>
                    </p:cxnSp>
                  </p:grpSp>
                  <p:cxnSp>
                    <p:nvCxnSpPr>
                      <p:cNvPr id="255" name="Google Shape;255;p21"/>
                      <p:cNvCxnSpPr/>
                      <p:nvPr/>
                    </p:nvCxnSpPr>
                    <p:spPr>
                      <a:xfrm>
                        <a:off x="5874273" y="4080296"/>
                        <a:ext cx="0" cy="291795"/>
                      </a:xfrm>
                      <a:prstGeom prst="straightConnector1">
                        <a:avLst/>
                      </a:prstGeom>
                      <a:noFill/>
                      <a:ln cap="flat" cmpd="sng" w="28575">
                        <a:solidFill>
                          <a:srgbClr val="000000"/>
                        </a:solidFill>
                        <a:prstDash val="solid"/>
                        <a:miter lim="800000"/>
                        <a:headEnd len="sm" w="sm" type="none"/>
                        <a:tailEnd len="sm" w="sm" type="none"/>
                      </a:ln>
                    </p:spPr>
                  </p:cxnSp>
                </p:grpSp>
              </p:grpSp>
              <p:cxnSp>
                <p:nvCxnSpPr>
                  <p:cNvPr id="256" name="Google Shape;256;p21"/>
                  <p:cNvCxnSpPr/>
                  <p:nvPr/>
                </p:nvCxnSpPr>
                <p:spPr>
                  <a:xfrm>
                    <a:off x="5120607" y="5023150"/>
                    <a:ext cx="0" cy="291795"/>
                  </a:xfrm>
                  <a:prstGeom prst="straightConnector1">
                    <a:avLst/>
                  </a:prstGeom>
                  <a:noFill/>
                  <a:ln cap="flat" cmpd="sng" w="28575">
                    <a:solidFill>
                      <a:srgbClr val="000000"/>
                    </a:solidFill>
                    <a:prstDash val="solid"/>
                    <a:miter lim="800000"/>
                    <a:headEnd len="sm" w="sm" type="none"/>
                    <a:tailEnd len="sm" w="sm" type="none"/>
                  </a:ln>
                </p:spPr>
              </p:cxnSp>
            </p:grpSp>
            <p:sp>
              <p:nvSpPr>
                <p:cNvPr id="257" name="Google Shape;257;p21"/>
                <p:cNvSpPr/>
                <p:nvPr/>
              </p:nvSpPr>
              <p:spPr>
                <a:xfrm>
                  <a:off x="2762455" y="737295"/>
                  <a:ext cx="2547394" cy="557238"/>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zh-TW" sz="2000" u="none" cap="none" strike="noStrike">
                      <a:solidFill>
                        <a:srgbClr val="FFFFFF"/>
                      </a:solidFill>
                      <a:latin typeface="Arial"/>
                      <a:ea typeface="Arial"/>
                      <a:cs typeface="Arial"/>
                      <a:sym typeface="Arial"/>
                    </a:rPr>
                    <a:t>普通型高中</a:t>
                  </a:r>
                  <a:endParaRPr/>
                </a:p>
              </p:txBody>
            </p:sp>
            <p:cxnSp>
              <p:nvCxnSpPr>
                <p:cNvPr id="258" name="Google Shape;258;p21"/>
                <p:cNvCxnSpPr/>
                <p:nvPr/>
              </p:nvCxnSpPr>
              <p:spPr>
                <a:xfrm>
                  <a:off x="2033037" y="1558024"/>
                  <a:ext cx="3971395" cy="0"/>
                </a:xfrm>
                <a:prstGeom prst="straightConnector1">
                  <a:avLst/>
                </a:prstGeom>
                <a:solidFill>
                  <a:srgbClr val="FF7F00"/>
                </a:solidFill>
                <a:ln cap="flat" cmpd="sng" w="28575">
                  <a:solidFill>
                    <a:srgbClr val="000000"/>
                  </a:solidFill>
                  <a:prstDash val="solid"/>
                  <a:round/>
                  <a:headEnd len="sm" w="sm" type="none"/>
                  <a:tailEnd len="sm" w="sm" type="none"/>
                </a:ln>
              </p:spPr>
            </p:cxnSp>
            <p:grpSp>
              <p:nvGrpSpPr>
                <p:cNvPr id="259" name="Google Shape;259;p21"/>
                <p:cNvGrpSpPr/>
                <p:nvPr/>
              </p:nvGrpSpPr>
              <p:grpSpPr>
                <a:xfrm>
                  <a:off x="614914" y="4281062"/>
                  <a:ext cx="7948869" cy="2038819"/>
                  <a:chOff x="614914" y="4281062"/>
                  <a:chExt cx="7948869" cy="2038819"/>
                </a:xfrm>
              </p:grpSpPr>
              <p:sp>
                <p:nvSpPr>
                  <p:cNvPr id="260" name="Google Shape;260;p21"/>
                  <p:cNvSpPr/>
                  <p:nvPr/>
                </p:nvSpPr>
                <p:spPr>
                  <a:xfrm>
                    <a:off x="4745357" y="4758116"/>
                    <a:ext cx="1128712" cy="1561763"/>
                  </a:xfrm>
                  <a:prstGeom prst="wedgeRoundRectCallout">
                    <a:avLst>
                      <a:gd fmla="val -22248" name="adj1"/>
                      <a:gd fmla="val -86026" name="adj2"/>
                      <a:gd fmla="val 16667" name="adj3"/>
                    </a:avLst>
                  </a:prstGeom>
                  <a:solidFill>
                    <a:srgbClr val="F1E7FF"/>
                  </a:solidFill>
                  <a:ln cap="flat" cmpd="sng" w="28575">
                    <a:solidFill>
                      <a:srgbClr val="3600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提供適性與差異化教學，確保學生基本學力</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400"/>
                      <a:buFont typeface="Times New Roman"/>
                      <a:buNone/>
                    </a:pPr>
                    <a:r>
                      <a:t/>
                    </a:r>
                    <a:endParaRPr b="1" i="0" sz="1400" u="none" cap="none" strike="noStrike">
                      <a:solidFill>
                        <a:srgbClr val="000000"/>
                      </a:solidFill>
                      <a:latin typeface="Times New Roman"/>
                      <a:ea typeface="Times New Roman"/>
                      <a:cs typeface="Times New Roman"/>
                      <a:sym typeface="Times New Roman"/>
                    </a:endParaRPr>
                  </a:p>
                </p:txBody>
              </p:sp>
              <p:sp>
                <p:nvSpPr>
                  <p:cNvPr id="261" name="Google Shape;261;p21"/>
                  <p:cNvSpPr/>
                  <p:nvPr/>
                </p:nvSpPr>
                <p:spPr>
                  <a:xfrm>
                    <a:off x="5951670" y="4758117"/>
                    <a:ext cx="1388044" cy="1561764"/>
                  </a:xfrm>
                  <a:prstGeom prst="wedgeRoundRectCallout">
                    <a:avLst>
                      <a:gd fmla="val -41812" name="adj1"/>
                      <a:gd fmla="val -86131" name="adj2"/>
                      <a:gd fmla="val 16667" name="adj3"/>
                    </a:avLst>
                  </a:prstGeom>
                  <a:solidFill>
                    <a:srgbClr val="FCEBE0"/>
                  </a:solidFill>
                  <a:ln cap="flat" cmpd="sng" w="28575">
                    <a:solidFill>
                      <a:srgbClr val="7B380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提供學校發展校本特色課程，以跨領域，知識統整應用類型之課程為主</a:t>
                    </a:r>
                    <a:endParaRPr/>
                  </a:p>
                </p:txBody>
              </p:sp>
              <p:sp>
                <p:nvSpPr>
                  <p:cNvPr id="262" name="Google Shape;262;p21"/>
                  <p:cNvSpPr/>
                  <p:nvPr/>
                </p:nvSpPr>
                <p:spPr>
                  <a:xfrm>
                    <a:off x="1707419" y="4758117"/>
                    <a:ext cx="1418369" cy="1561763"/>
                  </a:xfrm>
                  <a:prstGeom prst="wedgeRoundRectCallout">
                    <a:avLst>
                      <a:gd fmla="val 23526" name="adj1"/>
                      <a:gd fmla="val -88160" name="adj2"/>
                      <a:gd fmla="val 16667" name="adj3"/>
                    </a:avLst>
                  </a:prstGeom>
                  <a:solidFill>
                    <a:srgbClr val="E2EFD9"/>
                  </a:solidFill>
                  <a:ln cap="flat" cmpd="sng" w="28575">
                    <a:solidFill>
                      <a:srgbClr val="273C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延伸部定必修，訂有領域選修課綱，以銜接不同進路的大學教育的</a:t>
                    </a:r>
                    <a:r>
                      <a:rPr b="1" i="0" lang="zh-TW" sz="1400" u="sng" cap="none" strike="noStrike">
                        <a:solidFill>
                          <a:srgbClr val="000000"/>
                        </a:solidFill>
                        <a:latin typeface="Times New Roman"/>
                        <a:ea typeface="Times New Roman"/>
                        <a:cs typeface="Times New Roman"/>
                        <a:sym typeface="Times New Roman"/>
                      </a:rPr>
                      <a:t>專業準備</a:t>
                    </a:r>
                    <a:endParaRPr/>
                  </a:p>
                </p:txBody>
              </p:sp>
              <p:sp>
                <p:nvSpPr>
                  <p:cNvPr id="263" name="Google Shape;263;p21"/>
                  <p:cNvSpPr/>
                  <p:nvPr/>
                </p:nvSpPr>
                <p:spPr>
                  <a:xfrm>
                    <a:off x="614914" y="4758117"/>
                    <a:ext cx="1024427" cy="1561763"/>
                  </a:xfrm>
                  <a:prstGeom prst="wedgeRoundRectCallout">
                    <a:avLst>
                      <a:gd fmla="val 25579" name="adj1"/>
                      <a:gd fmla="val -85580" name="adj2"/>
                      <a:gd fmla="val 16667" name="adj3"/>
                    </a:avLst>
                  </a:prstGeom>
                  <a:solidFill>
                    <a:srgbClr val="E2EFD9"/>
                  </a:solidFill>
                  <a:ln cap="flat" cmpd="sng" w="28575">
                    <a:solidFill>
                      <a:srgbClr val="273C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培養核心素養，鞏固基本學力，落實全人教育</a:t>
                    </a:r>
                    <a:endParaRPr/>
                  </a:p>
                </p:txBody>
              </p:sp>
              <p:sp>
                <p:nvSpPr>
                  <p:cNvPr id="264" name="Google Shape;264;p21"/>
                  <p:cNvSpPr/>
                  <p:nvPr/>
                </p:nvSpPr>
                <p:spPr>
                  <a:xfrm>
                    <a:off x="3198813" y="4758117"/>
                    <a:ext cx="1470291" cy="1561763"/>
                  </a:xfrm>
                  <a:prstGeom prst="wedgeRoundRectCallout">
                    <a:avLst>
                      <a:gd fmla="val 12470" name="adj1"/>
                      <a:gd fmla="val -87306" name="adj2"/>
                      <a:gd fmla="val 16667" name="adj3"/>
                    </a:avLst>
                  </a:prstGeom>
                  <a:solidFill>
                    <a:srgbClr val="F1E7FF"/>
                  </a:solidFill>
                  <a:ln cap="flat" cmpd="sng" w="28575">
                    <a:solidFill>
                      <a:srgbClr val="36008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提供更個別化與差異化之適性課程，如通識應用、職業試探、大學預修等</a:t>
                    </a:r>
                    <a:endParaRPr/>
                  </a:p>
                </p:txBody>
              </p:sp>
              <p:sp>
                <p:nvSpPr>
                  <p:cNvPr id="265" name="Google Shape;265;p21"/>
                  <p:cNvSpPr txBox="1"/>
                  <p:nvPr/>
                </p:nvSpPr>
                <p:spPr>
                  <a:xfrm>
                    <a:off x="7425545" y="4281062"/>
                    <a:ext cx="1138238" cy="9668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rPr b="1" i="0" lang="zh-TW" sz="1400" u="none" cap="none" strike="noStrike">
                        <a:solidFill>
                          <a:srgbClr val="000000"/>
                        </a:solidFill>
                        <a:latin typeface="Times New Roman"/>
                        <a:ea typeface="Times New Roman"/>
                        <a:cs typeface="Times New Roman"/>
                        <a:sym typeface="Times New Roman"/>
                      </a:rPr>
                      <a:t>非正式課程、綜合性學習、其他學習體驗……</a:t>
                    </a:r>
                    <a:endParaRPr b="1" i="0" sz="1400" u="none" cap="none" strike="noStrike">
                      <a:solidFill>
                        <a:srgbClr val="000000"/>
                      </a:solidFill>
                      <a:latin typeface="Times New Roman"/>
                      <a:ea typeface="Times New Roman"/>
                      <a:cs typeface="Times New Roman"/>
                      <a:sym typeface="Times New Roman"/>
                    </a:endParaRPr>
                  </a:p>
                </p:txBody>
              </p:sp>
            </p:grpSp>
          </p:grpSp>
          <p:cxnSp>
            <p:nvCxnSpPr>
              <p:cNvPr id="266" name="Google Shape;266;p21"/>
              <p:cNvCxnSpPr/>
              <p:nvPr/>
            </p:nvCxnSpPr>
            <p:spPr>
              <a:xfrm>
                <a:off x="5745061" y="1814937"/>
                <a:ext cx="0" cy="305381"/>
              </a:xfrm>
              <a:prstGeom prst="straightConnector1">
                <a:avLst/>
              </a:prstGeom>
              <a:noFill/>
              <a:ln cap="flat" cmpd="sng" w="28575">
                <a:solidFill>
                  <a:srgbClr val="000000"/>
                </a:solidFill>
                <a:prstDash val="solid"/>
                <a:miter lim="800000"/>
                <a:headEnd len="sm" w="sm" type="none"/>
                <a:tailEnd len="sm" w="sm" type="none"/>
              </a:ln>
            </p:spPr>
          </p:cxnSp>
          <p:cxnSp>
            <p:nvCxnSpPr>
              <p:cNvPr id="267" name="Google Shape;267;p21"/>
              <p:cNvCxnSpPr/>
              <p:nvPr/>
            </p:nvCxnSpPr>
            <p:spPr>
              <a:xfrm>
                <a:off x="1783335" y="1813913"/>
                <a:ext cx="0" cy="305381"/>
              </a:xfrm>
              <a:prstGeom prst="straightConnector1">
                <a:avLst/>
              </a:prstGeom>
              <a:noFill/>
              <a:ln cap="flat" cmpd="sng" w="28575">
                <a:solidFill>
                  <a:srgbClr val="000000"/>
                </a:solidFill>
                <a:prstDash val="solid"/>
                <a:miter lim="800000"/>
                <a:headEnd len="sm" w="sm" type="none"/>
                <a:tailEnd len="sm" w="sm" type="none"/>
              </a:ln>
            </p:spPr>
          </p:cxnSp>
          <p:cxnSp>
            <p:nvCxnSpPr>
              <p:cNvPr id="268" name="Google Shape;268;p21"/>
              <p:cNvCxnSpPr/>
              <p:nvPr/>
            </p:nvCxnSpPr>
            <p:spPr>
              <a:xfrm>
                <a:off x="3798834" y="1509556"/>
                <a:ext cx="0" cy="305381"/>
              </a:xfrm>
              <a:prstGeom prst="straightConnector1">
                <a:avLst/>
              </a:prstGeom>
              <a:noFill/>
              <a:ln cap="flat" cmpd="sng" w="28575">
                <a:solidFill>
                  <a:srgbClr val="000000"/>
                </a:solidFill>
                <a:prstDash val="solid"/>
                <a:miter lim="800000"/>
                <a:headEnd len="sm" w="sm" type="none"/>
                <a:tailEnd len="sm" w="sm" type="none"/>
              </a:ln>
            </p:spPr>
          </p:cxnSp>
        </p:grpSp>
        <p:grpSp>
          <p:nvGrpSpPr>
            <p:cNvPr id="269" name="Google Shape;269;p21"/>
            <p:cNvGrpSpPr/>
            <p:nvPr/>
          </p:nvGrpSpPr>
          <p:grpSpPr>
            <a:xfrm>
              <a:off x="5456524" y="3425984"/>
              <a:ext cx="3103906" cy="1215616"/>
              <a:chOff x="5580490" y="3273229"/>
              <a:chExt cx="3103906" cy="1215616"/>
            </a:xfrm>
          </p:grpSpPr>
          <p:sp>
            <p:nvSpPr>
              <p:cNvPr id="270" name="Google Shape;270;p21"/>
              <p:cNvSpPr/>
              <p:nvPr/>
            </p:nvSpPr>
            <p:spPr>
              <a:xfrm>
                <a:off x="5580490" y="3273229"/>
                <a:ext cx="1145476" cy="1184929"/>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B4E3EE"/>
                  </a:solidFill>
                  <a:latin typeface="Arial"/>
                  <a:ea typeface="Arial"/>
                  <a:cs typeface="Arial"/>
                  <a:sym typeface="Arial"/>
                </a:endParaRPr>
              </a:p>
            </p:txBody>
          </p:sp>
          <p:sp>
            <p:nvSpPr>
              <p:cNvPr id="271" name="Google Shape;271;p21"/>
              <p:cNvSpPr/>
              <p:nvPr/>
            </p:nvSpPr>
            <p:spPr>
              <a:xfrm>
                <a:off x="7538920" y="3303916"/>
                <a:ext cx="1145476" cy="1184929"/>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B4E3EE"/>
                  </a:solidFill>
                  <a:latin typeface="Arial"/>
                  <a:ea typeface="Arial"/>
                  <a:cs typeface="Arial"/>
                  <a:sym typeface="Arial"/>
                </a:endParaRPr>
              </a:p>
            </p:txBody>
          </p:sp>
        </p:grpSp>
        <p:sp>
          <p:nvSpPr>
            <p:cNvPr id="272" name="Google Shape;272;p21"/>
            <p:cNvSpPr/>
            <p:nvPr/>
          </p:nvSpPr>
          <p:spPr>
            <a:xfrm>
              <a:off x="1937745" y="3280649"/>
              <a:ext cx="3659151" cy="1456041"/>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B4E3EE"/>
                </a:solidFill>
                <a:latin typeface="Arial"/>
                <a:ea typeface="Arial"/>
                <a:cs typeface="Arial"/>
                <a:sym typeface="Arial"/>
              </a:endParaRPr>
            </a:p>
          </p:txBody>
        </p:sp>
      </p:grpSp>
      <p:sp>
        <p:nvSpPr>
          <p:cNvPr id="273" name="Google Shape;2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grpSp>
        <p:nvGrpSpPr>
          <p:cNvPr id="280" name="Google Shape;280;p22"/>
          <p:cNvGrpSpPr/>
          <p:nvPr/>
        </p:nvGrpSpPr>
        <p:grpSpPr>
          <a:xfrm>
            <a:off x="755576" y="1556792"/>
            <a:ext cx="7560839" cy="3594296"/>
            <a:chOff x="906051" y="2042777"/>
            <a:chExt cx="7560839" cy="3594296"/>
          </a:xfrm>
        </p:grpSpPr>
        <p:sp>
          <p:nvSpPr>
            <p:cNvPr id="281" name="Google Shape;281;p22"/>
            <p:cNvSpPr txBox="1"/>
            <p:nvPr/>
          </p:nvSpPr>
          <p:spPr>
            <a:xfrm>
              <a:off x="906051" y="2546833"/>
              <a:ext cx="7560839" cy="230288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zh-TW" sz="3330">
                  <a:solidFill>
                    <a:srgbClr val="C00000"/>
                  </a:solidFill>
                  <a:latin typeface="Times New Roman"/>
                  <a:ea typeface="Times New Roman"/>
                  <a:cs typeface="Times New Roman"/>
                  <a:sym typeface="Times New Roman"/>
                </a:rPr>
                <a:t>大學多元入學方案（適用111學年度起）</a:t>
              </a:r>
              <a:endParaRPr b="1" sz="3330">
                <a:solidFill>
                  <a:srgbClr val="C00000"/>
                </a:solidFill>
                <a:latin typeface="Times New Roman"/>
                <a:ea typeface="Times New Roman"/>
                <a:cs typeface="Times New Roman"/>
                <a:sym typeface="Times New Roman"/>
              </a:endParaRPr>
            </a:p>
            <a:p>
              <a:pPr indent="0" lvl="0" marL="0" marR="0" rtl="0" algn="ctr">
                <a:lnSpc>
                  <a:spcPct val="100000"/>
                </a:lnSpc>
                <a:spcBef>
                  <a:spcPts val="2400"/>
                </a:spcBef>
                <a:spcAft>
                  <a:spcPts val="0"/>
                </a:spcAft>
                <a:buNone/>
              </a:pPr>
              <a:r>
                <a:rPr b="1" lang="zh-TW" sz="3330">
                  <a:solidFill>
                    <a:srgbClr val="C00000"/>
                  </a:solidFill>
                  <a:latin typeface="Times New Roman"/>
                  <a:ea typeface="Times New Roman"/>
                  <a:cs typeface="Times New Roman"/>
                  <a:sym typeface="Times New Roman"/>
                </a:rPr>
                <a:t>──基本架構</a:t>
              </a:r>
              <a:endParaRPr b="1" sz="3330">
                <a:solidFill>
                  <a:srgbClr val="C00000"/>
                </a:solidFill>
                <a:latin typeface="Times New Roman"/>
                <a:ea typeface="Times New Roman"/>
                <a:cs typeface="Times New Roman"/>
                <a:sym typeface="Times New Roman"/>
              </a:endParaRPr>
            </a:p>
            <a:p>
              <a:pPr indent="0" lvl="0" marL="0" marR="0" rtl="0" algn="ctr">
                <a:lnSpc>
                  <a:spcPct val="100000"/>
                </a:lnSpc>
                <a:spcBef>
                  <a:spcPts val="2400"/>
                </a:spcBef>
                <a:spcAft>
                  <a:spcPts val="0"/>
                </a:spcAft>
                <a:buNone/>
              </a:pPr>
              <a:r>
                <a:rPr b="1" lang="zh-TW" sz="3330">
                  <a:solidFill>
                    <a:srgbClr val="C00000"/>
                  </a:solidFill>
                  <a:latin typeface="Times New Roman"/>
                  <a:ea typeface="Times New Roman"/>
                  <a:cs typeface="Times New Roman"/>
                  <a:sym typeface="Times New Roman"/>
                </a:rPr>
                <a:t>（教育部106年4月19日核定）</a:t>
              </a:r>
              <a:endParaRPr b="1" sz="3330">
                <a:solidFill>
                  <a:srgbClr val="C00000"/>
                </a:solidFill>
                <a:latin typeface="Times New Roman"/>
                <a:ea typeface="Times New Roman"/>
                <a:cs typeface="Times New Roman"/>
                <a:sym typeface="Times New Roman"/>
              </a:endParaRPr>
            </a:p>
          </p:txBody>
        </p:sp>
        <p:pic>
          <p:nvPicPr>
            <p:cNvPr id="282" name="Google Shape;282;p22"/>
            <p:cNvPicPr preferRelativeResize="0"/>
            <p:nvPr/>
          </p:nvPicPr>
          <p:blipFill rotWithShape="1">
            <a:blip r:embed="rId3">
              <a:alphaModFix/>
            </a:blip>
            <a:srcRect b="0" l="0" r="0" t="0"/>
            <a:stretch/>
          </p:blipFill>
          <p:spPr>
            <a:xfrm>
              <a:off x="2274203" y="2042777"/>
              <a:ext cx="4608512" cy="341294"/>
            </a:xfrm>
            <a:prstGeom prst="rect">
              <a:avLst/>
            </a:prstGeom>
            <a:noFill/>
            <a:ln>
              <a:noFill/>
            </a:ln>
          </p:spPr>
        </p:pic>
        <p:pic>
          <p:nvPicPr>
            <p:cNvPr id="283" name="Google Shape;283;p22"/>
            <p:cNvPicPr preferRelativeResize="0"/>
            <p:nvPr/>
          </p:nvPicPr>
          <p:blipFill rotWithShape="1">
            <a:blip r:embed="rId3">
              <a:alphaModFix/>
            </a:blip>
            <a:srcRect b="0" l="0" r="0" t="0"/>
            <a:stretch/>
          </p:blipFill>
          <p:spPr>
            <a:xfrm>
              <a:off x="2274203" y="5283137"/>
              <a:ext cx="4752528" cy="353936"/>
            </a:xfrm>
            <a:prstGeom prst="rect">
              <a:avLst/>
            </a:prstGeom>
            <a:noFill/>
            <a:ln>
              <a:noFill/>
            </a:ln>
          </p:spPr>
        </p:pic>
      </p:grpSp>
      <p:sp>
        <p:nvSpPr>
          <p:cNvPr id="284" name="Google Shape;284;p22"/>
          <p:cNvSpPr txBox="1"/>
          <p:nvPr/>
        </p:nvSpPr>
        <p:spPr>
          <a:xfrm>
            <a:off x="0" y="5562584"/>
            <a:ext cx="9144000" cy="10661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Times New Roman"/>
              <a:buNone/>
            </a:pPr>
            <a:r>
              <a:rPr b="1" lang="zh-TW" sz="2800">
                <a:solidFill>
                  <a:schemeClr val="dk1"/>
                </a:solidFill>
                <a:latin typeface="Times New Roman"/>
                <a:ea typeface="Times New Roman"/>
                <a:cs typeface="Times New Roman"/>
                <a:sym typeface="Times New Roman"/>
              </a:rPr>
              <a:t>12年國教新課綱預定於108學年度開始實施</a:t>
            </a:r>
            <a:endParaRPr b="1"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23"/>
          <p:cNvPicPr preferRelativeResize="0"/>
          <p:nvPr/>
        </p:nvPicPr>
        <p:blipFill rotWithShape="1">
          <a:blip r:embed="rId3">
            <a:alphaModFix/>
          </a:blip>
          <a:srcRect b="0" l="0" r="0" t="0"/>
          <a:stretch/>
        </p:blipFill>
        <p:spPr>
          <a:xfrm>
            <a:off x="8653" y="4653136"/>
            <a:ext cx="2389586" cy="2389586"/>
          </a:xfrm>
          <a:prstGeom prst="rect">
            <a:avLst/>
          </a:prstGeom>
          <a:noFill/>
          <a:ln>
            <a:noFill/>
          </a:ln>
        </p:spPr>
      </p:pic>
      <p:sp>
        <p:nvSpPr>
          <p:cNvPr id="292" name="Google Shape;292;p23"/>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Arial"/>
                <a:ea typeface="Arial"/>
                <a:cs typeface="Arial"/>
                <a:sym typeface="Arial"/>
              </a:rPr>
              <a:t>大學考招規劃原則</a:t>
            </a:r>
            <a:endParaRPr/>
          </a:p>
        </p:txBody>
      </p:sp>
      <p:grpSp>
        <p:nvGrpSpPr>
          <p:cNvPr id="293" name="Google Shape;293;p23"/>
          <p:cNvGrpSpPr/>
          <p:nvPr/>
        </p:nvGrpSpPr>
        <p:grpSpPr>
          <a:xfrm>
            <a:off x="2338753" y="1301532"/>
            <a:ext cx="6053612" cy="4215699"/>
            <a:chOff x="2240838" y="1998523"/>
            <a:chExt cx="6053612" cy="4215699"/>
          </a:xfrm>
        </p:grpSpPr>
        <p:grpSp>
          <p:nvGrpSpPr>
            <p:cNvPr id="294" name="Google Shape;294;p23"/>
            <p:cNvGrpSpPr/>
            <p:nvPr/>
          </p:nvGrpSpPr>
          <p:grpSpPr>
            <a:xfrm>
              <a:off x="2303995" y="1998523"/>
              <a:ext cx="5554343" cy="643553"/>
              <a:chOff x="2402501" y="1520778"/>
              <a:chExt cx="5554343" cy="643553"/>
            </a:xfrm>
          </p:grpSpPr>
          <p:cxnSp>
            <p:nvCxnSpPr>
              <p:cNvPr id="295" name="Google Shape;295;p23"/>
              <p:cNvCxnSpPr/>
              <p:nvPr/>
            </p:nvCxnSpPr>
            <p:spPr>
              <a:xfrm>
                <a:off x="2955835" y="2148719"/>
                <a:ext cx="4933934" cy="9633"/>
              </a:xfrm>
              <a:prstGeom prst="straightConnector1">
                <a:avLst/>
              </a:prstGeom>
              <a:noFill/>
              <a:ln cap="rnd" cmpd="sng" w="28575">
                <a:solidFill>
                  <a:schemeClr val="dk1"/>
                </a:solidFill>
                <a:prstDash val="dot"/>
                <a:round/>
                <a:headEnd len="med" w="med" type="none"/>
                <a:tailEnd len="med" w="med" type="none"/>
              </a:ln>
            </p:spPr>
          </p:cxnSp>
          <p:sp>
            <p:nvSpPr>
              <p:cNvPr id="296" name="Google Shape;296;p23"/>
              <p:cNvSpPr/>
              <p:nvPr/>
            </p:nvSpPr>
            <p:spPr>
              <a:xfrm>
                <a:off x="2843808" y="1628800"/>
                <a:ext cx="5113036" cy="53553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zh-TW" sz="2400">
                    <a:solidFill>
                      <a:srgbClr val="000000"/>
                    </a:solidFill>
                    <a:latin typeface="Times New Roman"/>
                    <a:ea typeface="Times New Roman"/>
                    <a:cs typeface="Times New Roman"/>
                    <a:sym typeface="Times New Roman"/>
                  </a:rPr>
                  <a:t>維持多管道、多資料參採方式。</a:t>
                </a:r>
                <a:endParaRPr b="1" sz="2400">
                  <a:solidFill>
                    <a:srgbClr val="000000"/>
                  </a:solidFill>
                  <a:latin typeface="Times New Roman"/>
                  <a:ea typeface="Times New Roman"/>
                  <a:cs typeface="Times New Roman"/>
                  <a:sym typeface="Times New Roman"/>
                </a:endParaRPr>
              </a:p>
            </p:txBody>
          </p:sp>
          <p:grpSp>
            <p:nvGrpSpPr>
              <p:cNvPr id="297" name="Google Shape;297;p23"/>
              <p:cNvGrpSpPr/>
              <p:nvPr/>
            </p:nvGrpSpPr>
            <p:grpSpPr>
              <a:xfrm>
                <a:off x="2402501" y="1520778"/>
                <a:ext cx="467107" cy="468386"/>
                <a:chOff x="2505" y="965"/>
                <a:chExt cx="494" cy="495"/>
              </a:xfrm>
            </p:grpSpPr>
            <p:sp>
              <p:nvSpPr>
                <p:cNvPr id="298" name="Google Shape;298;p23"/>
                <p:cNvSpPr/>
                <p:nvPr/>
              </p:nvSpPr>
              <p:spPr>
                <a:xfrm>
                  <a:off x="2543" y="1006"/>
                  <a:ext cx="416" cy="416"/>
                </a:xfrm>
                <a:prstGeom prst="ellipse">
                  <a:avLst/>
                </a:prstGeom>
                <a:gradFill>
                  <a:gsLst>
                    <a:gs pos="0">
                      <a:srgbClr val="C0C0C0"/>
                    </a:gs>
                    <a:gs pos="50000">
                      <a:srgbClr val="FFFFFF"/>
                    </a:gs>
                    <a:gs pos="100000">
                      <a:srgbClr val="C0C0C0"/>
                    </a:gs>
                  </a:gsLst>
                  <a:lin ang="18900000" scaled="0"/>
                </a:gradFill>
                <a:ln cap="flat" cmpd="sng" w="9525">
                  <a:solidFill>
                    <a:srgbClr val="DDDDDD"/>
                  </a:solidFill>
                  <a:prstDash val="solid"/>
                  <a:round/>
                  <a:headEnd len="sm" w="sm" type="none"/>
                  <a:tailEnd len="sm" w="sm" type="none"/>
                </a:ln>
                <a:effectLst>
                  <a:outerShdw rotWithShape="0" algn="ctr" dir="2700000" dist="35921">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99" name="Google Shape;299;p23"/>
                <p:cNvGrpSpPr/>
                <p:nvPr/>
              </p:nvGrpSpPr>
              <p:grpSpPr>
                <a:xfrm rot="-2288454">
                  <a:off x="2578" y="1034"/>
                  <a:ext cx="348" cy="356"/>
                  <a:chOff x="887" y="2040"/>
                  <a:chExt cx="433" cy="422"/>
                </a:xfrm>
              </p:grpSpPr>
              <p:pic>
                <p:nvPicPr>
                  <p:cNvPr descr="circuler_1" id="300" name="Google Shape;300;p23"/>
                  <p:cNvPicPr preferRelativeResize="0"/>
                  <p:nvPr/>
                </p:nvPicPr>
                <p:blipFill rotWithShape="1">
                  <a:blip r:embed="rId4">
                    <a:alphaModFix/>
                  </a:blip>
                  <a:srcRect b="0" l="0" r="0" t="0"/>
                  <a:stretch/>
                </p:blipFill>
                <p:spPr>
                  <a:xfrm>
                    <a:off x="887" y="2040"/>
                    <a:ext cx="430" cy="420"/>
                  </a:xfrm>
                  <a:prstGeom prst="rect">
                    <a:avLst/>
                  </a:prstGeom>
                  <a:noFill/>
                  <a:ln>
                    <a:noFill/>
                  </a:ln>
                </p:spPr>
              </p:pic>
              <p:sp>
                <p:nvSpPr>
                  <p:cNvPr id="301" name="Google Shape;301;p23"/>
                  <p:cNvSpPr/>
                  <p:nvPr/>
                </p:nvSpPr>
                <p:spPr>
                  <a:xfrm>
                    <a:off x="887" y="2040"/>
                    <a:ext cx="433" cy="422"/>
                  </a:xfrm>
                  <a:prstGeom prst="ellipse">
                    <a:avLst/>
                  </a:prstGeom>
                  <a:gradFill>
                    <a:gsLst>
                      <a:gs pos="0">
                        <a:srgbClr val="304F75">
                          <a:alpha val="89803"/>
                        </a:srgbClr>
                      </a:gs>
                      <a:gs pos="50000">
                        <a:srgbClr val="4F81BD">
                          <a:alpha val="74901"/>
                        </a:srgbClr>
                      </a:gs>
                      <a:gs pos="100000">
                        <a:srgbClr val="304F75">
                          <a:alpha val="89803"/>
                        </a:srgbClr>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Picture2" id="302" name="Google Shape;302;p23"/>
                  <p:cNvPicPr preferRelativeResize="0"/>
                  <p:nvPr/>
                </p:nvPicPr>
                <p:blipFill rotWithShape="1">
                  <a:blip r:embed="rId5">
                    <a:alphaModFix/>
                  </a:blip>
                  <a:srcRect b="0" l="0" r="0" t="0"/>
                  <a:stretch/>
                </p:blipFill>
                <p:spPr>
                  <a:xfrm>
                    <a:off x="930" y="2044"/>
                    <a:ext cx="345" cy="149"/>
                  </a:xfrm>
                  <a:prstGeom prst="rect">
                    <a:avLst/>
                  </a:prstGeom>
                  <a:noFill/>
                  <a:ln>
                    <a:noFill/>
                  </a:ln>
                </p:spPr>
              </p:pic>
            </p:grpSp>
            <p:pic>
              <p:nvPicPr>
                <p:cNvPr id="303" name="Google Shape;303;p23"/>
                <p:cNvPicPr preferRelativeResize="0"/>
                <p:nvPr/>
              </p:nvPicPr>
              <p:blipFill rotWithShape="1">
                <a:blip r:embed="rId6">
                  <a:alphaModFix/>
                </a:blip>
                <a:srcRect b="12598" l="12015" r="12403" t="9302"/>
                <a:stretch/>
              </p:blipFill>
              <p:spPr>
                <a:xfrm>
                  <a:off x="2570" y="1020"/>
                  <a:ext cx="359" cy="370"/>
                </a:xfrm>
                <a:prstGeom prst="rect">
                  <a:avLst/>
                </a:prstGeom>
                <a:noFill/>
                <a:ln>
                  <a:noFill/>
                </a:ln>
              </p:spPr>
            </p:pic>
          </p:grpSp>
        </p:grpSp>
        <p:grpSp>
          <p:nvGrpSpPr>
            <p:cNvPr id="304" name="Google Shape;304;p23"/>
            <p:cNvGrpSpPr/>
            <p:nvPr/>
          </p:nvGrpSpPr>
          <p:grpSpPr>
            <a:xfrm>
              <a:off x="2259175" y="2969819"/>
              <a:ext cx="5825265" cy="1449061"/>
              <a:chOff x="3287318" y="2662732"/>
              <a:chExt cx="5556431" cy="1449061"/>
            </a:xfrm>
          </p:grpSpPr>
          <p:cxnSp>
            <p:nvCxnSpPr>
              <p:cNvPr id="305" name="Google Shape;305;p23"/>
              <p:cNvCxnSpPr/>
              <p:nvPr/>
            </p:nvCxnSpPr>
            <p:spPr>
              <a:xfrm>
                <a:off x="3857867" y="4093864"/>
                <a:ext cx="4840941" cy="17929"/>
              </a:xfrm>
              <a:prstGeom prst="straightConnector1">
                <a:avLst/>
              </a:prstGeom>
              <a:noFill/>
              <a:ln cap="rnd" cmpd="sng" w="28575">
                <a:solidFill>
                  <a:schemeClr val="dk1"/>
                </a:solidFill>
                <a:prstDash val="dot"/>
                <a:round/>
                <a:headEnd len="med" w="med" type="none"/>
                <a:tailEnd len="med" w="med" type="none"/>
              </a:ln>
            </p:spPr>
          </p:cxnSp>
          <p:sp>
            <p:nvSpPr>
              <p:cNvPr id="306" name="Google Shape;306;p23"/>
              <p:cNvSpPr/>
              <p:nvPr/>
            </p:nvSpPr>
            <p:spPr>
              <a:xfrm>
                <a:off x="3759958" y="2689865"/>
                <a:ext cx="5083791" cy="142192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zh-TW" sz="2400">
                    <a:solidFill>
                      <a:srgbClr val="000000"/>
                    </a:solidFill>
                    <a:latin typeface="Times New Roman"/>
                    <a:ea typeface="Times New Roman"/>
                    <a:cs typeface="Times New Roman"/>
                    <a:sym typeface="Times New Roman"/>
                  </a:rPr>
                  <a:t>招生管道以申請入學為主，尊重大學校系自訂不同管道招生條件，並重視學習歷程。</a:t>
                </a:r>
                <a:endParaRPr b="1" sz="2400">
                  <a:solidFill>
                    <a:srgbClr val="000000"/>
                  </a:solidFill>
                  <a:latin typeface="Times New Roman"/>
                  <a:ea typeface="Times New Roman"/>
                  <a:cs typeface="Times New Roman"/>
                  <a:sym typeface="Times New Roman"/>
                </a:endParaRPr>
              </a:p>
            </p:txBody>
          </p:sp>
          <p:grpSp>
            <p:nvGrpSpPr>
              <p:cNvPr id="307" name="Google Shape;307;p23"/>
              <p:cNvGrpSpPr/>
              <p:nvPr/>
            </p:nvGrpSpPr>
            <p:grpSpPr>
              <a:xfrm>
                <a:off x="3287318" y="2662732"/>
                <a:ext cx="467851" cy="468970"/>
                <a:chOff x="3030" y="961"/>
                <a:chExt cx="494" cy="496"/>
              </a:xfrm>
            </p:grpSpPr>
            <p:sp>
              <p:nvSpPr>
                <p:cNvPr id="308" name="Google Shape;308;p23"/>
                <p:cNvSpPr/>
                <p:nvPr/>
              </p:nvSpPr>
              <p:spPr>
                <a:xfrm>
                  <a:off x="3071" y="1006"/>
                  <a:ext cx="416" cy="416"/>
                </a:xfrm>
                <a:prstGeom prst="ellipse">
                  <a:avLst/>
                </a:prstGeom>
                <a:gradFill>
                  <a:gsLst>
                    <a:gs pos="0">
                      <a:srgbClr val="C0C0C0"/>
                    </a:gs>
                    <a:gs pos="50000">
                      <a:srgbClr val="FFFFFF"/>
                    </a:gs>
                    <a:gs pos="100000">
                      <a:srgbClr val="C0C0C0"/>
                    </a:gs>
                  </a:gsLst>
                  <a:lin ang="18900000" scaled="0"/>
                </a:gradFill>
                <a:ln cap="flat" cmpd="sng" w="9525">
                  <a:solidFill>
                    <a:srgbClr val="DDDDDD"/>
                  </a:solidFill>
                  <a:prstDash val="solid"/>
                  <a:round/>
                  <a:headEnd len="sm" w="sm" type="none"/>
                  <a:tailEnd len="sm" w="sm" type="none"/>
                </a:ln>
                <a:effectLst>
                  <a:outerShdw rotWithShape="0" algn="ctr" dir="2700000" dist="35921">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09" name="Google Shape;309;p23"/>
                <p:cNvGrpSpPr/>
                <p:nvPr/>
              </p:nvGrpSpPr>
              <p:grpSpPr>
                <a:xfrm rot="-2288454">
                  <a:off x="3103" y="1031"/>
                  <a:ext cx="349" cy="356"/>
                  <a:chOff x="886" y="2040"/>
                  <a:chExt cx="434" cy="423"/>
                </a:xfrm>
              </p:grpSpPr>
              <p:pic>
                <p:nvPicPr>
                  <p:cNvPr descr="circuler_1" id="310" name="Google Shape;310;p23"/>
                  <p:cNvPicPr preferRelativeResize="0"/>
                  <p:nvPr/>
                </p:nvPicPr>
                <p:blipFill rotWithShape="1">
                  <a:blip r:embed="rId4">
                    <a:alphaModFix/>
                  </a:blip>
                  <a:srcRect b="0" l="0" r="0" t="0"/>
                  <a:stretch/>
                </p:blipFill>
                <p:spPr>
                  <a:xfrm>
                    <a:off x="886" y="2042"/>
                    <a:ext cx="429" cy="421"/>
                  </a:xfrm>
                  <a:prstGeom prst="rect">
                    <a:avLst/>
                  </a:prstGeom>
                  <a:noFill/>
                  <a:ln>
                    <a:noFill/>
                  </a:ln>
                </p:spPr>
              </p:pic>
              <p:sp>
                <p:nvSpPr>
                  <p:cNvPr id="311" name="Google Shape;311;p23"/>
                  <p:cNvSpPr/>
                  <p:nvPr/>
                </p:nvSpPr>
                <p:spPr>
                  <a:xfrm>
                    <a:off x="887" y="2040"/>
                    <a:ext cx="433" cy="422"/>
                  </a:xfrm>
                  <a:prstGeom prst="ellipse">
                    <a:avLst/>
                  </a:prstGeom>
                  <a:gradFill>
                    <a:gsLst>
                      <a:gs pos="0">
                        <a:srgbClr val="76312F">
                          <a:alpha val="89803"/>
                        </a:srgbClr>
                      </a:gs>
                      <a:gs pos="50000">
                        <a:srgbClr val="C0504D">
                          <a:alpha val="74901"/>
                        </a:srgbClr>
                      </a:gs>
                      <a:gs pos="100000">
                        <a:srgbClr val="76312F">
                          <a:alpha val="89803"/>
                        </a:srgbClr>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Picture2" id="312" name="Google Shape;312;p23"/>
                  <p:cNvPicPr preferRelativeResize="0"/>
                  <p:nvPr/>
                </p:nvPicPr>
                <p:blipFill rotWithShape="1">
                  <a:blip r:embed="rId5">
                    <a:alphaModFix/>
                  </a:blip>
                  <a:srcRect b="0" l="0" r="0" t="0"/>
                  <a:stretch/>
                </p:blipFill>
                <p:spPr>
                  <a:xfrm>
                    <a:off x="930" y="2044"/>
                    <a:ext cx="345" cy="149"/>
                  </a:xfrm>
                  <a:prstGeom prst="rect">
                    <a:avLst/>
                  </a:prstGeom>
                  <a:noFill/>
                  <a:ln>
                    <a:noFill/>
                  </a:ln>
                </p:spPr>
              </p:pic>
            </p:grpSp>
            <p:pic>
              <p:nvPicPr>
                <p:cNvPr id="313" name="Google Shape;313;p23"/>
                <p:cNvPicPr preferRelativeResize="0"/>
                <p:nvPr/>
              </p:nvPicPr>
              <p:blipFill rotWithShape="1">
                <a:blip r:embed="rId6">
                  <a:alphaModFix/>
                </a:blip>
                <a:srcRect b="12598" l="12015" r="12403" t="9302"/>
                <a:stretch/>
              </p:blipFill>
              <p:spPr>
                <a:xfrm>
                  <a:off x="3098" y="990"/>
                  <a:ext cx="359" cy="370"/>
                </a:xfrm>
                <a:prstGeom prst="rect">
                  <a:avLst/>
                </a:prstGeom>
                <a:noFill/>
                <a:ln>
                  <a:noFill/>
                </a:ln>
              </p:spPr>
            </p:pic>
          </p:grpSp>
        </p:grpSp>
        <p:grpSp>
          <p:nvGrpSpPr>
            <p:cNvPr id="314" name="Google Shape;314;p23"/>
            <p:cNvGrpSpPr/>
            <p:nvPr/>
          </p:nvGrpSpPr>
          <p:grpSpPr>
            <a:xfrm>
              <a:off x="2240838" y="4720331"/>
              <a:ext cx="6053612" cy="1493892"/>
              <a:chOff x="2410768" y="4620063"/>
              <a:chExt cx="6053612" cy="1493892"/>
            </a:xfrm>
          </p:grpSpPr>
          <p:cxnSp>
            <p:nvCxnSpPr>
              <p:cNvPr id="315" name="Google Shape;315;p23"/>
              <p:cNvCxnSpPr/>
              <p:nvPr/>
            </p:nvCxnSpPr>
            <p:spPr>
              <a:xfrm flipH="1" rot="10800000">
                <a:off x="2946178" y="6075524"/>
                <a:ext cx="5390888" cy="7194"/>
              </a:xfrm>
              <a:prstGeom prst="straightConnector1">
                <a:avLst/>
              </a:prstGeom>
              <a:noFill/>
              <a:ln cap="rnd" cmpd="sng" w="28575">
                <a:solidFill>
                  <a:schemeClr val="dk1"/>
                </a:solidFill>
                <a:prstDash val="dot"/>
                <a:round/>
                <a:headEnd len="med" w="med" type="none"/>
                <a:tailEnd len="med" w="med" type="none"/>
              </a:ln>
            </p:spPr>
          </p:cxnSp>
          <p:sp>
            <p:nvSpPr>
              <p:cNvPr id="316" name="Google Shape;316;p23"/>
              <p:cNvSpPr/>
              <p:nvPr/>
            </p:nvSpPr>
            <p:spPr>
              <a:xfrm>
                <a:off x="2863890" y="4692027"/>
                <a:ext cx="5600490" cy="142192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zh-TW" sz="2400">
                    <a:solidFill>
                      <a:srgbClr val="000000"/>
                    </a:solidFill>
                    <a:latin typeface="Times New Roman"/>
                    <a:ea typeface="Times New Roman"/>
                    <a:cs typeface="Times New Roman"/>
                    <a:sym typeface="Times New Roman"/>
                  </a:rPr>
                  <a:t>入學考試配合大學選才需求辦理。入學考試時程安排，應避免影響高中正常教學及學生多元適性學習。 </a:t>
                </a:r>
                <a:endParaRPr/>
              </a:p>
            </p:txBody>
          </p:sp>
          <p:grpSp>
            <p:nvGrpSpPr>
              <p:cNvPr id="317" name="Google Shape;317;p23"/>
              <p:cNvGrpSpPr/>
              <p:nvPr/>
            </p:nvGrpSpPr>
            <p:grpSpPr>
              <a:xfrm>
                <a:off x="2410768" y="4620063"/>
                <a:ext cx="512442" cy="517397"/>
                <a:chOff x="4146" y="1065"/>
                <a:chExt cx="541" cy="547"/>
              </a:xfrm>
            </p:grpSpPr>
            <p:sp>
              <p:nvSpPr>
                <p:cNvPr id="318" name="Google Shape;318;p23"/>
                <p:cNvSpPr/>
                <p:nvPr/>
              </p:nvSpPr>
              <p:spPr>
                <a:xfrm>
                  <a:off x="4213" y="1162"/>
                  <a:ext cx="416" cy="416"/>
                </a:xfrm>
                <a:prstGeom prst="ellipse">
                  <a:avLst/>
                </a:prstGeom>
                <a:gradFill>
                  <a:gsLst>
                    <a:gs pos="0">
                      <a:srgbClr val="C0C0C0"/>
                    </a:gs>
                    <a:gs pos="50000">
                      <a:srgbClr val="FFFFFF"/>
                    </a:gs>
                    <a:gs pos="100000">
                      <a:srgbClr val="C0C0C0"/>
                    </a:gs>
                  </a:gsLst>
                  <a:lin ang="18900000" scaled="0"/>
                </a:gradFill>
                <a:ln cap="flat" cmpd="sng" w="9525">
                  <a:solidFill>
                    <a:srgbClr val="DDDDDD"/>
                  </a:solidFill>
                  <a:prstDash val="solid"/>
                  <a:round/>
                  <a:headEnd len="sm" w="sm" type="none"/>
                  <a:tailEnd len="sm" w="sm" type="none"/>
                </a:ln>
                <a:effectLst>
                  <a:outerShdw rotWithShape="0" algn="ctr" dir="2700000" dist="35921">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19" name="Google Shape;319;p23"/>
                <p:cNvGrpSpPr/>
                <p:nvPr/>
              </p:nvGrpSpPr>
              <p:grpSpPr>
                <a:xfrm rot="-2288454">
                  <a:off x="4231" y="1137"/>
                  <a:ext cx="372" cy="403"/>
                  <a:chOff x="767" y="2127"/>
                  <a:chExt cx="462" cy="478"/>
                </a:xfrm>
              </p:grpSpPr>
              <p:pic>
                <p:nvPicPr>
                  <p:cNvPr descr="circuler_1" id="320" name="Google Shape;320;p23"/>
                  <p:cNvPicPr preferRelativeResize="0"/>
                  <p:nvPr/>
                </p:nvPicPr>
                <p:blipFill rotWithShape="1">
                  <a:blip r:embed="rId4">
                    <a:alphaModFix/>
                  </a:blip>
                  <a:srcRect b="0" l="0" r="0" t="0"/>
                  <a:stretch/>
                </p:blipFill>
                <p:spPr>
                  <a:xfrm>
                    <a:off x="767" y="2185"/>
                    <a:ext cx="430" cy="420"/>
                  </a:xfrm>
                  <a:prstGeom prst="rect">
                    <a:avLst/>
                  </a:prstGeom>
                  <a:noFill/>
                  <a:ln>
                    <a:noFill/>
                  </a:ln>
                </p:spPr>
              </p:pic>
              <p:sp>
                <p:nvSpPr>
                  <p:cNvPr id="321" name="Google Shape;321;p23"/>
                  <p:cNvSpPr/>
                  <p:nvPr/>
                </p:nvSpPr>
                <p:spPr>
                  <a:xfrm>
                    <a:off x="796" y="2150"/>
                    <a:ext cx="433" cy="422"/>
                  </a:xfrm>
                  <a:prstGeom prst="ellipse">
                    <a:avLst/>
                  </a:prstGeom>
                  <a:gradFill>
                    <a:gsLst>
                      <a:gs pos="0">
                        <a:srgbClr val="4F004F">
                          <a:alpha val="89803"/>
                        </a:srgbClr>
                      </a:gs>
                      <a:gs pos="50000">
                        <a:srgbClr val="800080">
                          <a:alpha val="74901"/>
                        </a:srgbClr>
                      </a:gs>
                      <a:gs pos="100000">
                        <a:srgbClr val="4F004F">
                          <a:alpha val="89803"/>
                        </a:srgbClr>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Picture2" id="322" name="Google Shape;322;p23"/>
                  <p:cNvPicPr preferRelativeResize="0"/>
                  <p:nvPr/>
                </p:nvPicPr>
                <p:blipFill rotWithShape="1">
                  <a:blip r:embed="rId5">
                    <a:alphaModFix/>
                  </a:blip>
                  <a:srcRect b="0" l="0" r="0" t="0"/>
                  <a:stretch/>
                </p:blipFill>
                <p:spPr>
                  <a:xfrm>
                    <a:off x="862" y="2127"/>
                    <a:ext cx="345" cy="149"/>
                  </a:xfrm>
                  <a:prstGeom prst="rect">
                    <a:avLst/>
                  </a:prstGeom>
                  <a:noFill/>
                  <a:ln>
                    <a:noFill/>
                  </a:ln>
                </p:spPr>
              </p:pic>
            </p:grpSp>
            <p:pic>
              <p:nvPicPr>
                <p:cNvPr id="323" name="Google Shape;323;p23"/>
                <p:cNvPicPr preferRelativeResize="0"/>
                <p:nvPr/>
              </p:nvPicPr>
              <p:blipFill rotWithShape="1">
                <a:blip r:embed="rId6">
                  <a:alphaModFix/>
                </a:blip>
                <a:srcRect b="12598" l="12015" r="12403" t="9302"/>
                <a:stretch/>
              </p:blipFill>
              <p:spPr>
                <a:xfrm>
                  <a:off x="4240" y="1181"/>
                  <a:ext cx="359" cy="370"/>
                </a:xfrm>
                <a:prstGeom prst="rect">
                  <a:avLst/>
                </a:prstGeom>
                <a:noFill/>
                <a:ln>
                  <a:noFill/>
                </a:ln>
              </p:spPr>
            </p:pic>
          </p:grpSp>
        </p:grpSp>
      </p:grpSp>
      <p:sp>
        <p:nvSpPr>
          <p:cNvPr id="324" name="Google Shape;32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